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Robo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bold.fntdata"/><Relationship Id="rId11" Type="http://schemas.openxmlformats.org/officeDocument/2006/relationships/slide" Target="slides/slide6.xml"/><Relationship Id="rId22" Type="http://schemas.openxmlformats.org/officeDocument/2006/relationships/font" Target="fonts/Roboto-boldItalic.fntdata"/><Relationship Id="rId10" Type="http://schemas.openxmlformats.org/officeDocument/2006/relationships/slide" Target="slides/slide5.xml"/><Relationship Id="rId21" Type="http://schemas.openxmlformats.org/officeDocument/2006/relationships/font" Target="fonts/Robo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c6f919934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c6f91993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0bc2c163e1_0_3: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0bc2c163e1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08d52a2d3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108d52a2d3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0bc2c163e1_0_22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0bc2c163e1_0_2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0bc2c163e1_0_1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0bc2c163e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c6f919934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c6f91993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c6f919934_0_1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c6f91993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c6f919934_0_1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c6f919934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c6f919934_0_2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c6f919934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c6f919934_0_57: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c6f919934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c6f919934_0_2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c6f919934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0bc2c163e1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0bc2c163e1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0b8a4122e9_0_4: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0b8a4122e9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1600"/>
              </a:spcBef>
              <a:spcAft>
                <a:spcPts val="0"/>
              </a:spcAft>
              <a:buClr>
                <a:schemeClr val="lt1"/>
              </a:buClr>
              <a:buSzPts val="1200"/>
              <a:buChar char="○"/>
              <a:defRPr sz="1200">
                <a:solidFill>
                  <a:schemeClr val="lt1"/>
                </a:solidFill>
              </a:defRPr>
            </a:lvl2pPr>
            <a:lvl3pPr indent="-304800" lvl="2" marL="1371600">
              <a:spcBef>
                <a:spcPts val="1600"/>
              </a:spcBef>
              <a:spcAft>
                <a:spcPts val="0"/>
              </a:spcAft>
              <a:buClr>
                <a:schemeClr val="lt1"/>
              </a:buClr>
              <a:buSzPts val="1200"/>
              <a:buChar char="■"/>
              <a:defRPr sz="1200">
                <a:solidFill>
                  <a:schemeClr val="lt1"/>
                </a:solidFill>
              </a:defRPr>
            </a:lvl3pPr>
            <a:lvl4pPr indent="-304800" lvl="3" marL="1828800">
              <a:spcBef>
                <a:spcPts val="1600"/>
              </a:spcBef>
              <a:spcAft>
                <a:spcPts val="0"/>
              </a:spcAft>
              <a:buClr>
                <a:schemeClr val="lt1"/>
              </a:buClr>
              <a:buSzPts val="1200"/>
              <a:buChar char="●"/>
              <a:defRPr sz="1200">
                <a:solidFill>
                  <a:schemeClr val="lt1"/>
                </a:solidFill>
              </a:defRPr>
            </a:lvl4pPr>
            <a:lvl5pPr indent="-304800" lvl="4" marL="2286000">
              <a:spcBef>
                <a:spcPts val="1600"/>
              </a:spcBef>
              <a:spcAft>
                <a:spcPts val="0"/>
              </a:spcAft>
              <a:buClr>
                <a:schemeClr val="lt1"/>
              </a:buClr>
              <a:buSzPts val="1200"/>
              <a:buChar char="○"/>
              <a:defRPr sz="1200">
                <a:solidFill>
                  <a:schemeClr val="lt1"/>
                </a:solidFill>
              </a:defRPr>
            </a:lvl5pPr>
            <a:lvl6pPr indent="-304800" lvl="5" marL="2743200">
              <a:spcBef>
                <a:spcPts val="1600"/>
              </a:spcBef>
              <a:spcAft>
                <a:spcPts val="0"/>
              </a:spcAft>
              <a:buClr>
                <a:schemeClr val="lt1"/>
              </a:buClr>
              <a:buSzPts val="1200"/>
              <a:buChar char="■"/>
              <a:defRPr sz="1200">
                <a:solidFill>
                  <a:schemeClr val="lt1"/>
                </a:solidFill>
              </a:defRPr>
            </a:lvl6pPr>
            <a:lvl7pPr indent="-304800" lvl="6" marL="3200400">
              <a:spcBef>
                <a:spcPts val="1600"/>
              </a:spcBef>
              <a:spcAft>
                <a:spcPts val="0"/>
              </a:spcAft>
              <a:buClr>
                <a:schemeClr val="lt1"/>
              </a:buClr>
              <a:buSzPts val="1200"/>
              <a:buChar char="●"/>
              <a:defRPr sz="1200">
                <a:solidFill>
                  <a:schemeClr val="lt1"/>
                </a:solidFill>
              </a:defRPr>
            </a:lvl7pPr>
            <a:lvl8pPr indent="-304800" lvl="7" marL="3657600">
              <a:spcBef>
                <a:spcPts val="1600"/>
              </a:spcBef>
              <a:spcAft>
                <a:spcPts val="0"/>
              </a:spcAft>
              <a:buClr>
                <a:schemeClr val="lt1"/>
              </a:buClr>
              <a:buSzPts val="1200"/>
              <a:buChar char="○"/>
              <a:defRPr sz="1200">
                <a:solidFill>
                  <a:schemeClr val="lt1"/>
                </a:solidFill>
              </a:defRPr>
            </a:lvl8pPr>
            <a:lvl9pPr indent="-304800" lvl="8" marL="4114800">
              <a:spcBef>
                <a:spcPts val="1600"/>
              </a:spcBef>
              <a:spcAft>
                <a:spcPts val="160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pages.collegeboard.org/scholarship-search" TargetMode="External"/><Relationship Id="rId4" Type="http://schemas.openxmlformats.org/officeDocument/2006/relationships/hyperlink" Target="https://www.fastweb.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hyperlink" Target="https://www.youvisit.com/collegesearch" TargetMode="External"/><Relationship Id="rId4" Type="http://schemas.openxmlformats.org/officeDocument/2006/relationships/hyperlink" Target="https://docs.google.com/spreadsheets/d/1sO7pVos0EvK0BvXoMbnyg00K6r7hXbOQE0HNXF4N4eM/edit?fbclid=IwAR13VMSG2m2thnrQjef1IYRVAkzHDezNuouLzEY6XKpwBysZbeufZC8HfN4#gid=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collegeboard.org" TargetMode="External"/><Relationship Id="rId4" Type="http://schemas.openxmlformats.org/officeDocument/2006/relationships/hyperlink" Target="http://www.actstudent.org" TargetMode="External"/><Relationship Id="rId5" Type="http://schemas.openxmlformats.org/officeDocument/2006/relationships/hyperlink" Target="https://www.suny.edu/attend/apply-to-suny/testing-requirement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hyperlink" Target="http://www.collegeboard.org/html/demo/" TargetMode="External"/><Relationship Id="rId4" Type="http://schemas.openxmlformats.org/officeDocument/2006/relationships/hyperlink" Target="https://www.march2success.com/" TargetMode="External"/><Relationship Id="rId5" Type="http://schemas.openxmlformats.org/officeDocument/2006/relationships/hyperlink" Target="https://www.ed2go.com/mvcc/SearchResults.aspx?CurrPage=1&amp;CategoryId=1430&amp;Sort=Relevance&amp;PrevSort=Relevance&amp;SortAsc=True&amp;fbclid=IwAR2oAlSvZPPODqb4xrGgxkxnB5Kh99Q7lNe8fLpeHPX1uuvx2YfoWzZTnO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www.commonapp.org/" TargetMode="External"/><Relationship Id="rId4" Type="http://schemas.openxmlformats.org/officeDocument/2006/relationships/hyperlink" Target="https://www.suny.edu/attend/apply-to-suny/"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hesc.ny.gov/pay-for-college/apply-for-financial-aid/apply-for-aid-start-here.html" TargetMode="Externa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College Planning </a:t>
            </a:r>
            <a:endParaRPr/>
          </a:p>
          <a:p>
            <a:pPr indent="0" lvl="0" marL="0" rtl="0" algn="l">
              <a:spcBef>
                <a:spcPts val="0"/>
              </a:spcBef>
              <a:spcAft>
                <a:spcPts val="0"/>
              </a:spcAft>
              <a:buNone/>
            </a:pPr>
            <a:r>
              <a:rPr lang="en" sz="3800"/>
              <a:t>For J</a:t>
            </a:r>
            <a:r>
              <a:rPr lang="en" sz="3800"/>
              <a:t>uniors</a:t>
            </a:r>
            <a:endParaRPr sz="3800"/>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January, 2022</a:t>
            </a:r>
            <a:endParaRPr/>
          </a:p>
        </p:txBody>
      </p:sp>
      <p:pic>
        <p:nvPicPr>
          <p:cNvPr id="69" name="Google Shape;69;p13"/>
          <p:cNvPicPr preferRelativeResize="0"/>
          <p:nvPr/>
        </p:nvPicPr>
        <p:blipFill>
          <a:blip r:embed="rId3">
            <a:alphaModFix/>
          </a:blip>
          <a:stretch>
            <a:fillRect/>
          </a:stretch>
        </p:blipFill>
        <p:spPr>
          <a:xfrm>
            <a:off x="6123925" y="173375"/>
            <a:ext cx="2760300" cy="1836850"/>
          </a:xfrm>
          <a:prstGeom prst="rect">
            <a:avLst/>
          </a:prstGeom>
          <a:noFill/>
          <a:ln>
            <a:noFill/>
          </a:ln>
        </p:spPr>
      </p:pic>
      <p:pic>
        <p:nvPicPr>
          <p:cNvPr id="70" name="Google Shape;70;p13"/>
          <p:cNvPicPr preferRelativeResize="0"/>
          <p:nvPr/>
        </p:nvPicPr>
        <p:blipFill>
          <a:blip r:embed="rId4">
            <a:alphaModFix/>
          </a:blip>
          <a:stretch>
            <a:fillRect/>
          </a:stretch>
        </p:blipFill>
        <p:spPr>
          <a:xfrm>
            <a:off x="3630075" y="2883474"/>
            <a:ext cx="2828525" cy="1882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2"/>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4400"/>
              <a:t>Junior </a:t>
            </a:r>
            <a:r>
              <a:rPr lang="en" sz="4400"/>
              <a:t>Scholarships</a:t>
            </a:r>
            <a:r>
              <a:rPr lang="en" sz="4400"/>
              <a:t> </a:t>
            </a:r>
            <a:endParaRPr sz="4400"/>
          </a:p>
        </p:txBody>
      </p:sp>
      <p:sp>
        <p:nvSpPr>
          <p:cNvPr id="157" name="Google Shape;157;p22"/>
          <p:cNvSpPr txBox="1"/>
          <p:nvPr>
            <p:ph idx="1" type="body"/>
          </p:nvPr>
        </p:nvSpPr>
        <p:spPr>
          <a:xfrm>
            <a:off x="471900" y="1888000"/>
            <a:ext cx="4030800" cy="2716800"/>
          </a:xfrm>
          <a:prstGeom prst="rect">
            <a:avLst/>
          </a:prstGeom>
          <a:solidFill>
            <a:srgbClr val="CFE2F3"/>
          </a:solidFill>
        </p:spPr>
        <p:txBody>
          <a:bodyPr anchorCtr="0" anchor="t" bIns="91425" lIns="91425" spcFirstLastPara="1" rIns="91425" wrap="square" tIns="91425">
            <a:noAutofit/>
          </a:bodyPr>
          <a:lstStyle/>
          <a:p>
            <a:pPr indent="0" lvl="0" marL="0" rtl="0" algn="ctr">
              <a:lnSpc>
                <a:spcPct val="100000"/>
              </a:lnSpc>
              <a:spcBef>
                <a:spcPts val="480"/>
              </a:spcBef>
              <a:spcAft>
                <a:spcPts val="0"/>
              </a:spcAft>
              <a:buNone/>
            </a:pPr>
            <a:r>
              <a:rPr lang="en" sz="1500">
                <a:solidFill>
                  <a:srgbClr val="000000"/>
                </a:solidFill>
                <a:latin typeface="Arial"/>
                <a:ea typeface="Arial"/>
                <a:cs typeface="Arial"/>
                <a:sym typeface="Arial"/>
              </a:rPr>
              <a:t>College </a:t>
            </a:r>
            <a:r>
              <a:rPr lang="en" sz="1500">
                <a:solidFill>
                  <a:srgbClr val="000000"/>
                </a:solidFill>
                <a:latin typeface="Arial"/>
                <a:ea typeface="Arial"/>
                <a:cs typeface="Arial"/>
                <a:sym typeface="Arial"/>
              </a:rPr>
              <a:t>specific scholarship that are only available to juniors! </a:t>
            </a:r>
            <a:endParaRPr sz="1500">
              <a:solidFill>
                <a:srgbClr val="000000"/>
              </a:solidFill>
              <a:latin typeface="Arial"/>
              <a:ea typeface="Arial"/>
              <a:cs typeface="Arial"/>
              <a:sym typeface="Arial"/>
            </a:endParaRPr>
          </a:p>
          <a:p>
            <a:pPr indent="0" lvl="0" marL="0" rtl="0" algn="ctr">
              <a:lnSpc>
                <a:spcPct val="100000"/>
              </a:lnSpc>
              <a:spcBef>
                <a:spcPts val="480"/>
              </a:spcBef>
              <a:spcAft>
                <a:spcPts val="0"/>
              </a:spcAft>
              <a:buNone/>
            </a:pPr>
            <a:r>
              <a:t/>
            </a:r>
            <a:endParaRPr sz="1500">
              <a:solidFill>
                <a:srgbClr val="000000"/>
              </a:solidFill>
              <a:latin typeface="Arial"/>
              <a:ea typeface="Arial"/>
              <a:cs typeface="Arial"/>
              <a:sym typeface="Arial"/>
            </a:endParaRPr>
          </a:p>
          <a:p>
            <a:pPr indent="0" lvl="0" marL="0" rtl="0" algn="ctr">
              <a:lnSpc>
                <a:spcPct val="100000"/>
              </a:lnSpc>
              <a:spcBef>
                <a:spcPts val="480"/>
              </a:spcBef>
              <a:spcAft>
                <a:spcPts val="0"/>
              </a:spcAft>
              <a:buNone/>
            </a:pPr>
            <a:r>
              <a:rPr lang="en" sz="1500">
                <a:solidFill>
                  <a:srgbClr val="000000"/>
                </a:solidFill>
                <a:latin typeface="Arial"/>
                <a:ea typeface="Arial"/>
                <a:cs typeface="Arial"/>
                <a:sym typeface="Arial"/>
              </a:rPr>
              <a:t>These scholarships are specific to the college listed, and are dependant on gaining acceptance </a:t>
            </a:r>
            <a:r>
              <a:rPr lang="en" sz="1500">
                <a:solidFill>
                  <a:srgbClr val="000000"/>
                </a:solidFill>
                <a:latin typeface="Arial"/>
                <a:ea typeface="Arial"/>
                <a:cs typeface="Arial"/>
                <a:sym typeface="Arial"/>
              </a:rPr>
              <a:t>into</a:t>
            </a:r>
            <a:r>
              <a:rPr lang="en" sz="1500">
                <a:solidFill>
                  <a:srgbClr val="000000"/>
                </a:solidFill>
                <a:latin typeface="Arial"/>
                <a:ea typeface="Arial"/>
                <a:cs typeface="Arial"/>
                <a:sym typeface="Arial"/>
              </a:rPr>
              <a:t> that college. </a:t>
            </a:r>
            <a:endParaRPr sz="1500">
              <a:solidFill>
                <a:srgbClr val="000000"/>
              </a:solidFill>
              <a:latin typeface="Arial"/>
              <a:ea typeface="Arial"/>
              <a:cs typeface="Arial"/>
              <a:sym typeface="Arial"/>
            </a:endParaRPr>
          </a:p>
          <a:p>
            <a:pPr indent="0" lvl="0" marL="0" rtl="0" algn="ctr">
              <a:lnSpc>
                <a:spcPct val="100000"/>
              </a:lnSpc>
              <a:spcBef>
                <a:spcPts val="480"/>
              </a:spcBef>
              <a:spcAft>
                <a:spcPts val="0"/>
              </a:spcAft>
              <a:buNone/>
            </a:pPr>
            <a:r>
              <a:t/>
            </a:r>
            <a:endParaRPr sz="1500">
              <a:solidFill>
                <a:srgbClr val="000000"/>
              </a:solidFill>
              <a:latin typeface="Arial"/>
              <a:ea typeface="Arial"/>
              <a:cs typeface="Arial"/>
              <a:sym typeface="Arial"/>
            </a:endParaRPr>
          </a:p>
          <a:p>
            <a:pPr indent="0" lvl="0" marL="0" rtl="0" algn="ctr">
              <a:lnSpc>
                <a:spcPct val="100000"/>
              </a:lnSpc>
              <a:spcBef>
                <a:spcPts val="480"/>
              </a:spcBef>
              <a:spcAft>
                <a:spcPts val="0"/>
              </a:spcAft>
              <a:buNone/>
            </a:pPr>
            <a:r>
              <a:rPr lang="en" sz="1500">
                <a:solidFill>
                  <a:srgbClr val="000000"/>
                </a:solidFill>
                <a:latin typeface="Arial"/>
                <a:ea typeface="Arial"/>
                <a:cs typeface="Arial"/>
                <a:sym typeface="Arial"/>
              </a:rPr>
              <a:t>Scholarship</a:t>
            </a:r>
            <a:r>
              <a:rPr lang="en" sz="1500">
                <a:solidFill>
                  <a:srgbClr val="000000"/>
                </a:solidFill>
                <a:latin typeface="Arial"/>
                <a:ea typeface="Arial"/>
                <a:cs typeface="Arial"/>
                <a:sym typeface="Arial"/>
              </a:rPr>
              <a:t>s will be posted mid February and applications are due in the </a:t>
            </a:r>
            <a:r>
              <a:rPr lang="en" sz="1500">
                <a:solidFill>
                  <a:srgbClr val="000000"/>
                </a:solidFill>
                <a:latin typeface="Arial"/>
                <a:ea typeface="Arial"/>
                <a:cs typeface="Arial"/>
                <a:sym typeface="Arial"/>
              </a:rPr>
              <a:t>beginning</a:t>
            </a:r>
            <a:r>
              <a:rPr lang="en" sz="1500">
                <a:solidFill>
                  <a:srgbClr val="000000"/>
                </a:solidFill>
                <a:latin typeface="Arial"/>
                <a:ea typeface="Arial"/>
                <a:cs typeface="Arial"/>
                <a:sym typeface="Arial"/>
              </a:rPr>
              <a:t> of March</a:t>
            </a:r>
            <a:r>
              <a:rPr lang="en" sz="1200">
                <a:solidFill>
                  <a:srgbClr val="000000"/>
                </a:solidFill>
                <a:latin typeface="Arial"/>
                <a:ea typeface="Arial"/>
                <a:cs typeface="Arial"/>
                <a:sym typeface="Arial"/>
              </a:rPr>
              <a:t> </a:t>
            </a:r>
            <a:endParaRPr sz="1200">
              <a:solidFill>
                <a:srgbClr val="000000"/>
              </a:solidFill>
              <a:latin typeface="Arial"/>
              <a:ea typeface="Arial"/>
              <a:cs typeface="Arial"/>
              <a:sym typeface="Arial"/>
            </a:endParaRPr>
          </a:p>
        </p:txBody>
      </p:sp>
      <p:sp>
        <p:nvSpPr>
          <p:cNvPr id="158" name="Google Shape;158;p22"/>
          <p:cNvSpPr txBox="1"/>
          <p:nvPr>
            <p:ph idx="2" type="body"/>
          </p:nvPr>
        </p:nvSpPr>
        <p:spPr>
          <a:xfrm>
            <a:off x="4097050" y="1727400"/>
            <a:ext cx="4857900" cy="3224700"/>
          </a:xfrm>
          <a:prstGeom prst="rect">
            <a:avLst/>
          </a:prstGeom>
        </p:spPr>
        <p:txBody>
          <a:bodyPr anchorCtr="0" anchor="t" bIns="91425" lIns="91425" spcFirstLastPara="1" rIns="91425" wrap="square" tIns="91425">
            <a:noAutofit/>
          </a:bodyPr>
          <a:lstStyle/>
          <a:p>
            <a:pPr indent="0" lvl="0" marL="0" rtl="0" algn="ctr">
              <a:lnSpc>
                <a:spcPct val="100000"/>
              </a:lnSpc>
              <a:spcBef>
                <a:spcPts val="480"/>
              </a:spcBef>
              <a:spcAft>
                <a:spcPts val="0"/>
              </a:spcAft>
              <a:buNone/>
            </a:pPr>
            <a:r>
              <a:rPr lang="en" sz="1200"/>
              <a:t>    </a:t>
            </a:r>
            <a:r>
              <a:rPr b="1" lang="en" sz="1200"/>
              <a:t>Clarkson	             </a:t>
            </a:r>
            <a:endParaRPr b="1" sz="1200"/>
          </a:p>
          <a:p>
            <a:pPr indent="0" lvl="0" marL="0" rtl="0" algn="ctr">
              <a:lnSpc>
                <a:spcPct val="100000"/>
              </a:lnSpc>
              <a:spcBef>
                <a:spcPts val="480"/>
              </a:spcBef>
              <a:spcAft>
                <a:spcPts val="0"/>
              </a:spcAft>
              <a:buNone/>
            </a:pPr>
            <a:r>
              <a:rPr b="1" lang="en" sz="1200"/>
              <a:t>Elmira College </a:t>
            </a:r>
            <a:endParaRPr b="1" sz="1200"/>
          </a:p>
          <a:p>
            <a:pPr indent="0" lvl="0" marL="0" rtl="0" algn="ctr">
              <a:lnSpc>
                <a:spcPct val="100000"/>
              </a:lnSpc>
              <a:spcBef>
                <a:spcPts val="480"/>
              </a:spcBef>
              <a:spcAft>
                <a:spcPts val="0"/>
              </a:spcAft>
              <a:buNone/>
            </a:pPr>
            <a:r>
              <a:rPr b="1" lang="en" sz="1200"/>
              <a:t>LeMoyne College </a:t>
            </a:r>
            <a:r>
              <a:rPr b="1" lang="en" sz="1200"/>
              <a:t>         </a:t>
            </a:r>
            <a:endParaRPr b="1" sz="1200"/>
          </a:p>
          <a:p>
            <a:pPr indent="0" lvl="0" marL="0" rtl="0" algn="ctr">
              <a:lnSpc>
                <a:spcPct val="100000"/>
              </a:lnSpc>
              <a:spcBef>
                <a:spcPts val="480"/>
              </a:spcBef>
              <a:spcAft>
                <a:spcPts val="0"/>
              </a:spcAft>
              <a:buNone/>
            </a:pPr>
            <a:r>
              <a:rPr b="1" lang="en" sz="1200"/>
              <a:t> Rensselaer</a:t>
            </a:r>
            <a:r>
              <a:rPr b="1" lang="en" sz="1200"/>
              <a:t> Polytechnic Institute </a:t>
            </a:r>
            <a:endParaRPr b="1" sz="1200"/>
          </a:p>
          <a:p>
            <a:pPr indent="0" lvl="0" marL="0" rtl="0" algn="ctr">
              <a:lnSpc>
                <a:spcPct val="100000"/>
              </a:lnSpc>
              <a:spcBef>
                <a:spcPts val="480"/>
              </a:spcBef>
              <a:spcAft>
                <a:spcPts val="0"/>
              </a:spcAft>
              <a:buNone/>
            </a:pPr>
            <a:r>
              <a:rPr b="1" lang="en" sz="1200"/>
              <a:t>Rochester Institute of Technology        </a:t>
            </a:r>
            <a:endParaRPr b="1" sz="1200"/>
          </a:p>
          <a:p>
            <a:pPr indent="0" lvl="0" marL="0" rtl="0" algn="ctr">
              <a:lnSpc>
                <a:spcPct val="100000"/>
              </a:lnSpc>
              <a:spcBef>
                <a:spcPts val="480"/>
              </a:spcBef>
              <a:spcAft>
                <a:spcPts val="0"/>
              </a:spcAft>
              <a:buNone/>
            </a:pPr>
            <a:r>
              <a:rPr b="1" lang="en" sz="1200"/>
              <a:t>St. Lawrence </a:t>
            </a:r>
            <a:endParaRPr b="1" sz="1200"/>
          </a:p>
          <a:p>
            <a:pPr indent="0" lvl="0" marL="0" rtl="0" algn="ctr">
              <a:lnSpc>
                <a:spcPct val="100000"/>
              </a:lnSpc>
              <a:spcBef>
                <a:spcPts val="480"/>
              </a:spcBef>
              <a:spcAft>
                <a:spcPts val="0"/>
              </a:spcAft>
              <a:buNone/>
            </a:pPr>
            <a:r>
              <a:rPr b="1" lang="en" sz="1200"/>
              <a:t>St. Michael’s College 	           </a:t>
            </a:r>
            <a:endParaRPr b="1" sz="1200"/>
          </a:p>
          <a:p>
            <a:pPr indent="0" lvl="0" marL="0" rtl="0" algn="ctr">
              <a:lnSpc>
                <a:spcPct val="100000"/>
              </a:lnSpc>
              <a:spcBef>
                <a:spcPts val="480"/>
              </a:spcBef>
              <a:spcAft>
                <a:spcPts val="0"/>
              </a:spcAft>
              <a:buNone/>
            </a:pPr>
            <a:r>
              <a:rPr b="1" lang="en" sz="1200"/>
              <a:t>Sage College </a:t>
            </a:r>
            <a:endParaRPr b="1" sz="1200"/>
          </a:p>
          <a:p>
            <a:pPr indent="0" lvl="0" marL="0" rtl="0" algn="ctr">
              <a:lnSpc>
                <a:spcPct val="100000"/>
              </a:lnSpc>
              <a:spcBef>
                <a:spcPts val="480"/>
              </a:spcBef>
              <a:spcAft>
                <a:spcPts val="0"/>
              </a:spcAft>
              <a:buNone/>
            </a:pPr>
            <a:r>
              <a:rPr b="1" lang="en" sz="1200"/>
              <a:t>University of Rochester                  </a:t>
            </a:r>
            <a:endParaRPr b="1" sz="1200"/>
          </a:p>
          <a:p>
            <a:pPr indent="0" lvl="0" marL="0" rtl="0" algn="ctr">
              <a:lnSpc>
                <a:spcPct val="100000"/>
              </a:lnSpc>
              <a:spcBef>
                <a:spcPts val="480"/>
              </a:spcBef>
              <a:spcAft>
                <a:spcPts val="0"/>
              </a:spcAft>
              <a:buNone/>
            </a:pPr>
            <a:r>
              <a:rPr b="1" lang="en" sz="1200"/>
              <a:t>Keuka College    </a:t>
            </a:r>
            <a:endParaRPr b="1" sz="1200"/>
          </a:p>
          <a:p>
            <a:pPr indent="0" lvl="0" marL="0" rtl="0" algn="ctr">
              <a:lnSpc>
                <a:spcPct val="100000"/>
              </a:lnSpc>
              <a:spcBef>
                <a:spcPts val="480"/>
              </a:spcBef>
              <a:spcAft>
                <a:spcPts val="0"/>
              </a:spcAft>
              <a:buNone/>
            </a:pPr>
            <a:r>
              <a:rPr b="1" lang="en" sz="1200"/>
              <a:t>Alfred University                </a:t>
            </a:r>
            <a:endParaRPr b="1" sz="1200"/>
          </a:p>
          <a:p>
            <a:pPr indent="0" lvl="0" marL="0" rtl="0" algn="ctr">
              <a:lnSpc>
                <a:spcPct val="100000"/>
              </a:lnSpc>
              <a:spcBef>
                <a:spcPts val="480"/>
              </a:spcBef>
              <a:spcAft>
                <a:spcPts val="0"/>
              </a:spcAft>
              <a:buNone/>
            </a:pPr>
            <a:r>
              <a:rPr b="1" lang="en" sz="1200"/>
              <a:t> Well’s College</a:t>
            </a:r>
            <a:endParaRPr b="1" sz="1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3"/>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Scholarships</a:t>
            </a:r>
            <a:endParaRPr/>
          </a:p>
        </p:txBody>
      </p:sp>
      <p:sp>
        <p:nvSpPr>
          <p:cNvPr id="164" name="Google Shape;164;p23"/>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Merit based </a:t>
            </a:r>
            <a:r>
              <a:rPr lang="en"/>
              <a:t>scholarships</a:t>
            </a:r>
            <a:r>
              <a:rPr lang="en"/>
              <a:t> from colleges</a:t>
            </a:r>
            <a:endParaRPr/>
          </a:p>
          <a:p>
            <a:pPr indent="0" lvl="0" marL="0" rtl="0" algn="l">
              <a:spcBef>
                <a:spcPts val="1600"/>
              </a:spcBef>
              <a:spcAft>
                <a:spcPts val="0"/>
              </a:spcAft>
              <a:buNone/>
            </a:pPr>
            <a:r>
              <a:rPr lang="en"/>
              <a:t>Check the Career </a:t>
            </a:r>
            <a:r>
              <a:rPr lang="en"/>
              <a:t>Center</a:t>
            </a:r>
            <a:r>
              <a:rPr lang="en"/>
              <a:t> and the Google Classroom for Class of 2023 </a:t>
            </a:r>
            <a:endParaRPr/>
          </a:p>
          <a:p>
            <a:pPr indent="0" lvl="0" marL="0" rtl="0" algn="l">
              <a:spcBef>
                <a:spcPts val="1600"/>
              </a:spcBef>
              <a:spcAft>
                <a:spcPts val="0"/>
              </a:spcAft>
              <a:buNone/>
            </a:pPr>
            <a:r>
              <a:rPr lang="en"/>
              <a:t>VVS Education Foundation </a:t>
            </a:r>
            <a:endParaRPr/>
          </a:p>
          <a:p>
            <a:pPr indent="0" lvl="0" marL="0" rtl="0" algn="l">
              <a:spcBef>
                <a:spcPts val="1600"/>
              </a:spcBef>
              <a:spcAft>
                <a:spcPts val="0"/>
              </a:spcAft>
              <a:buNone/>
            </a:pPr>
            <a:r>
              <a:rPr lang="en"/>
              <a:t>Local </a:t>
            </a:r>
            <a:r>
              <a:rPr lang="en"/>
              <a:t>Scholarships (in March of Senior year)</a:t>
            </a:r>
            <a:endParaRPr/>
          </a:p>
          <a:p>
            <a:pPr indent="0" lvl="0" marL="0" rtl="0" algn="l">
              <a:spcBef>
                <a:spcPts val="1600"/>
              </a:spcBef>
              <a:spcAft>
                <a:spcPts val="0"/>
              </a:spcAft>
              <a:buNone/>
            </a:pPr>
            <a:r>
              <a:rPr lang="en"/>
              <a:t>Parent employers, churches, VFW, Masons ,etc </a:t>
            </a:r>
            <a:r>
              <a:rPr lang="en"/>
              <a:t> </a:t>
            </a:r>
            <a:endParaRPr/>
          </a:p>
          <a:p>
            <a:pPr indent="0" lvl="0" marL="0" rtl="0" algn="l">
              <a:spcBef>
                <a:spcPts val="1600"/>
              </a:spcBef>
              <a:spcAft>
                <a:spcPts val="1600"/>
              </a:spcAft>
              <a:buNone/>
            </a:pPr>
            <a:r>
              <a:t/>
            </a:r>
            <a:endParaRPr/>
          </a:p>
        </p:txBody>
      </p:sp>
      <p:sp>
        <p:nvSpPr>
          <p:cNvPr id="165" name="Google Shape;165;p23"/>
          <p:cNvSpPr txBox="1"/>
          <p:nvPr>
            <p:ph idx="2" type="body"/>
          </p:nvPr>
        </p:nvSpPr>
        <p:spPr>
          <a:xfrm>
            <a:off x="4694250" y="1919075"/>
            <a:ext cx="3999900" cy="2710200"/>
          </a:xfrm>
          <a:prstGeom prst="rect">
            <a:avLst/>
          </a:prstGeom>
          <a:solidFill>
            <a:srgbClr val="CFE2F3"/>
          </a:solidFill>
        </p:spPr>
        <p:txBody>
          <a:bodyPr anchorCtr="0" anchor="t" bIns="91425" lIns="91425" spcFirstLastPara="1" rIns="91425" wrap="square" tIns="91425">
            <a:noAutofit/>
          </a:bodyPr>
          <a:lstStyle/>
          <a:p>
            <a:pPr indent="0" lvl="0" marL="0" rtl="0" algn="l">
              <a:spcBef>
                <a:spcPts val="0"/>
              </a:spcBef>
              <a:spcAft>
                <a:spcPts val="0"/>
              </a:spcAft>
              <a:buNone/>
            </a:pPr>
            <a:r>
              <a:rPr b="1" lang="en"/>
              <a:t>Scholarship Search tools</a:t>
            </a:r>
            <a:endParaRPr b="1"/>
          </a:p>
          <a:p>
            <a:pPr indent="0" lvl="0" marL="0" rtl="0" algn="l">
              <a:spcBef>
                <a:spcPts val="1600"/>
              </a:spcBef>
              <a:spcAft>
                <a:spcPts val="0"/>
              </a:spcAft>
              <a:buNone/>
            </a:pPr>
            <a:r>
              <a:rPr b="1" lang="en"/>
              <a:t>College Board : </a:t>
            </a:r>
            <a:r>
              <a:rPr lang="en" u="sng">
                <a:solidFill>
                  <a:schemeClr val="hlink"/>
                </a:solidFill>
                <a:hlinkClick r:id="rId3"/>
              </a:rPr>
              <a:t>https://pages.collegeboard.org/scholarship-search</a:t>
            </a:r>
            <a:r>
              <a:rPr lang="en"/>
              <a:t> </a:t>
            </a:r>
            <a:endParaRPr/>
          </a:p>
          <a:p>
            <a:pPr indent="0" lvl="0" marL="0" rtl="0" algn="l">
              <a:spcBef>
                <a:spcPts val="1600"/>
              </a:spcBef>
              <a:spcAft>
                <a:spcPts val="1600"/>
              </a:spcAft>
              <a:buNone/>
            </a:pPr>
            <a:r>
              <a:rPr b="1" lang="en"/>
              <a:t>Fastweb:</a:t>
            </a:r>
            <a:r>
              <a:rPr lang="en"/>
              <a:t> </a:t>
            </a:r>
            <a:r>
              <a:rPr lang="en" u="sng">
                <a:solidFill>
                  <a:schemeClr val="hlink"/>
                </a:solidFill>
                <a:hlinkClick r:id="rId4"/>
              </a:rPr>
              <a:t>https://www.fastweb.com/</a:t>
            </a:r>
            <a:r>
              <a:rPr lang="en"/>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4"/>
          <p:cNvSpPr txBox="1"/>
          <p:nvPr>
            <p:ph type="ctrTitle"/>
          </p:nvPr>
        </p:nvSpPr>
        <p:spPr>
          <a:xfrm>
            <a:off x="500100" y="248450"/>
            <a:ext cx="8222100" cy="93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Tips for Success </a:t>
            </a:r>
            <a:endParaRPr/>
          </a:p>
        </p:txBody>
      </p:sp>
      <p:sp>
        <p:nvSpPr>
          <p:cNvPr id="171" name="Google Shape;171;p24"/>
          <p:cNvSpPr txBox="1"/>
          <p:nvPr>
            <p:ph idx="1" type="subTitle"/>
          </p:nvPr>
        </p:nvSpPr>
        <p:spPr>
          <a:xfrm>
            <a:off x="390525" y="1321097"/>
            <a:ext cx="8222100" cy="2812800"/>
          </a:xfrm>
          <a:prstGeom prst="rect">
            <a:avLst/>
          </a:prstGeom>
          <a:solidFill>
            <a:srgbClr val="1155CC"/>
          </a:solidFill>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Spend time exploring your options</a:t>
            </a:r>
            <a:endParaRPr/>
          </a:p>
          <a:p>
            <a:pPr indent="-342900" lvl="0" marL="457200" rtl="0" algn="l">
              <a:spcBef>
                <a:spcPts val="0"/>
              </a:spcBef>
              <a:spcAft>
                <a:spcPts val="0"/>
              </a:spcAft>
              <a:buSzPts val="1800"/>
              <a:buChar char="●"/>
            </a:pPr>
            <a:r>
              <a:rPr lang="en"/>
              <a:t>Communicate with your School Counselor: we are here to help!</a:t>
            </a:r>
            <a:endParaRPr/>
          </a:p>
          <a:p>
            <a:pPr indent="-342900" lvl="0" marL="457200" rtl="0" algn="l">
              <a:spcBef>
                <a:spcPts val="0"/>
              </a:spcBef>
              <a:spcAft>
                <a:spcPts val="0"/>
              </a:spcAft>
              <a:buSzPts val="1800"/>
              <a:buChar char="●"/>
            </a:pPr>
            <a:r>
              <a:rPr lang="en"/>
              <a:t>Meet with College Reps </a:t>
            </a:r>
            <a:endParaRPr/>
          </a:p>
          <a:p>
            <a:pPr indent="-342900" lvl="0" marL="457200" rtl="0" algn="l">
              <a:spcBef>
                <a:spcPts val="0"/>
              </a:spcBef>
              <a:spcAft>
                <a:spcPts val="0"/>
              </a:spcAft>
              <a:buSzPts val="1800"/>
              <a:buChar char="●"/>
            </a:pPr>
            <a:r>
              <a:rPr lang="en"/>
              <a:t>Check the Google classroom</a:t>
            </a:r>
            <a:endParaRPr/>
          </a:p>
          <a:p>
            <a:pPr indent="-342900" lvl="0" marL="457200" rtl="0" algn="l">
              <a:spcBef>
                <a:spcPts val="0"/>
              </a:spcBef>
              <a:spcAft>
                <a:spcPts val="0"/>
              </a:spcAft>
              <a:buSzPts val="1800"/>
              <a:buChar char="●"/>
            </a:pPr>
            <a:r>
              <a:rPr lang="en"/>
              <a:t>Visit</a:t>
            </a:r>
            <a:endParaRPr/>
          </a:p>
          <a:p>
            <a:pPr indent="-342900" lvl="0" marL="457200" rtl="0" algn="l">
              <a:spcBef>
                <a:spcPts val="0"/>
              </a:spcBef>
              <a:spcAft>
                <a:spcPts val="0"/>
              </a:spcAft>
              <a:buSzPts val="1800"/>
              <a:buChar char="●"/>
            </a:pPr>
            <a:r>
              <a:rPr lang="en"/>
              <a:t>Meet all deadlines</a:t>
            </a:r>
            <a:endParaRPr/>
          </a:p>
          <a:p>
            <a:pPr indent="-342900" lvl="0" marL="457200" rtl="0" algn="l">
              <a:spcBef>
                <a:spcPts val="0"/>
              </a:spcBef>
              <a:spcAft>
                <a:spcPts val="0"/>
              </a:spcAft>
              <a:buSzPts val="1800"/>
              <a:buChar char="●"/>
            </a:pPr>
            <a:r>
              <a:rPr lang="en"/>
              <a:t>Start the application early ( you can start a Common App on 8/1.  Get the easy </a:t>
            </a:r>
            <a:r>
              <a:rPr lang="en"/>
              <a:t>questions</a:t>
            </a:r>
            <a:r>
              <a:rPr lang="en"/>
              <a:t> done)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5"/>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Questions?</a:t>
            </a:r>
            <a:r>
              <a:rPr lang="en"/>
              <a:t> </a:t>
            </a:r>
            <a:endParaRPr/>
          </a:p>
          <a:p>
            <a:pPr indent="0" lvl="0" marL="0" rtl="0" algn="l">
              <a:spcBef>
                <a:spcPts val="0"/>
              </a:spcBef>
              <a:spcAft>
                <a:spcPts val="0"/>
              </a:spcAft>
              <a:buNone/>
            </a:pPr>
            <a:r>
              <a:t/>
            </a:r>
            <a:endParaRPr/>
          </a:p>
        </p:txBody>
      </p:sp>
      <p:sp>
        <p:nvSpPr>
          <p:cNvPr id="177" name="Google Shape;177;p25"/>
          <p:cNvSpPr txBox="1"/>
          <p:nvPr>
            <p:ph idx="1" type="subTitle"/>
          </p:nvPr>
        </p:nvSpPr>
        <p:spPr>
          <a:xfrm>
            <a:off x="390525" y="2789130"/>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 you!</a:t>
            </a:r>
            <a:endParaRPr/>
          </a:p>
        </p:txBody>
      </p:sp>
      <p:pic>
        <p:nvPicPr>
          <p:cNvPr id="178" name="Google Shape;178;p25"/>
          <p:cNvPicPr preferRelativeResize="0"/>
          <p:nvPr/>
        </p:nvPicPr>
        <p:blipFill>
          <a:blip r:embed="rId3">
            <a:alphaModFix/>
          </a:blip>
          <a:stretch>
            <a:fillRect/>
          </a:stretch>
        </p:blipFill>
        <p:spPr>
          <a:xfrm>
            <a:off x="6123925" y="173375"/>
            <a:ext cx="2760300" cy="1836850"/>
          </a:xfrm>
          <a:prstGeom prst="rect">
            <a:avLst/>
          </a:prstGeom>
          <a:noFill/>
          <a:ln>
            <a:noFill/>
          </a:ln>
        </p:spPr>
      </p:pic>
      <p:pic>
        <p:nvPicPr>
          <p:cNvPr id="179" name="Google Shape;179;p25"/>
          <p:cNvPicPr preferRelativeResize="0"/>
          <p:nvPr/>
        </p:nvPicPr>
        <p:blipFill>
          <a:blip r:embed="rId4">
            <a:alphaModFix/>
          </a:blip>
          <a:stretch>
            <a:fillRect/>
          </a:stretch>
        </p:blipFill>
        <p:spPr>
          <a:xfrm>
            <a:off x="3630075" y="2883474"/>
            <a:ext cx="2828525" cy="1882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4"/>
          <p:cNvSpPr txBox="1"/>
          <p:nvPr>
            <p:ph type="title"/>
          </p:nvPr>
        </p:nvSpPr>
        <p:spPr>
          <a:xfrm>
            <a:off x="265500" y="1718250"/>
            <a:ext cx="4045200" cy="17070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To Do List:</a:t>
            </a:r>
            <a:endParaRPr/>
          </a:p>
        </p:txBody>
      </p:sp>
      <p:sp>
        <p:nvSpPr>
          <p:cNvPr id="76" name="Google Shape;76;p14"/>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Char char="●"/>
            </a:pPr>
            <a:r>
              <a:rPr lang="en"/>
              <a:t>Research College Options </a:t>
            </a:r>
            <a:endParaRPr/>
          </a:p>
          <a:p>
            <a:pPr indent="-342900" lvl="0" marL="457200" rtl="0" algn="l">
              <a:spcBef>
                <a:spcPts val="1600"/>
              </a:spcBef>
              <a:spcAft>
                <a:spcPts val="0"/>
              </a:spcAft>
              <a:buSzPts val="1800"/>
              <a:buChar char="●"/>
            </a:pPr>
            <a:r>
              <a:rPr lang="en"/>
              <a:t>Virtual visits and meetings with College Reps </a:t>
            </a:r>
            <a:endParaRPr/>
          </a:p>
          <a:p>
            <a:pPr indent="-342900" lvl="0" marL="457200" rtl="0" algn="l">
              <a:spcBef>
                <a:spcPts val="1600"/>
              </a:spcBef>
              <a:spcAft>
                <a:spcPts val="1600"/>
              </a:spcAft>
              <a:buSzPts val="1800"/>
              <a:buChar char="●"/>
            </a:pPr>
            <a:r>
              <a:rPr lang="en"/>
              <a:t>SAT and ACT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5"/>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College Research</a:t>
            </a:r>
            <a:endParaRPr/>
          </a:p>
        </p:txBody>
      </p:sp>
      <p:sp>
        <p:nvSpPr>
          <p:cNvPr id="82" name="Google Shape;82;p15"/>
          <p:cNvSpPr txBox="1"/>
          <p:nvPr>
            <p:ph idx="1" type="body"/>
          </p:nvPr>
        </p:nvSpPr>
        <p:spPr>
          <a:xfrm>
            <a:off x="471900" y="1919075"/>
            <a:ext cx="82221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Not sure where to start? College Board:  Big Future</a:t>
            </a:r>
            <a:endParaRPr/>
          </a:p>
          <a:p>
            <a:pPr indent="-342900" lvl="0" marL="457200" rtl="0" algn="l">
              <a:spcBef>
                <a:spcPts val="0"/>
              </a:spcBef>
              <a:spcAft>
                <a:spcPts val="0"/>
              </a:spcAft>
              <a:buSzPts val="1800"/>
              <a:buChar char="●"/>
            </a:pPr>
            <a:r>
              <a:rPr lang="en"/>
              <a:t>Visit college websites, they have the most up to date information</a:t>
            </a:r>
            <a:endParaRPr/>
          </a:p>
          <a:p>
            <a:pPr indent="-342900" lvl="0" marL="457200" rtl="0" algn="l">
              <a:spcBef>
                <a:spcPts val="0"/>
              </a:spcBef>
              <a:spcAft>
                <a:spcPts val="0"/>
              </a:spcAft>
              <a:buSzPts val="1800"/>
              <a:buChar char="●"/>
            </a:pPr>
            <a:r>
              <a:rPr lang="en"/>
              <a:t>Contact Admissions </a:t>
            </a:r>
            <a:endParaRPr/>
          </a:p>
          <a:p>
            <a:pPr indent="-342900" lvl="0" marL="457200" rtl="0" algn="l">
              <a:spcBef>
                <a:spcPts val="0"/>
              </a:spcBef>
              <a:spcAft>
                <a:spcPts val="0"/>
              </a:spcAft>
              <a:buSzPts val="1800"/>
              <a:buChar char="●"/>
            </a:pPr>
            <a:r>
              <a:rPr lang="en"/>
              <a:t>Meet with college reps in the Career Center </a:t>
            </a:r>
            <a:endParaRPr/>
          </a:p>
          <a:p>
            <a:pPr indent="-342900" lvl="0" marL="457200" rtl="0" algn="l">
              <a:spcBef>
                <a:spcPts val="0"/>
              </a:spcBef>
              <a:spcAft>
                <a:spcPts val="0"/>
              </a:spcAft>
              <a:buSzPts val="1800"/>
              <a:buChar char="●"/>
            </a:pPr>
            <a:r>
              <a:rPr lang="en"/>
              <a:t>Factors to consider</a:t>
            </a:r>
            <a:endParaRPr/>
          </a:p>
          <a:p>
            <a:pPr indent="-317500" lvl="1" marL="914400" rtl="0" algn="l">
              <a:spcBef>
                <a:spcPts val="0"/>
              </a:spcBef>
              <a:spcAft>
                <a:spcPts val="0"/>
              </a:spcAft>
              <a:buSzPts val="1400"/>
              <a:buChar char="○"/>
            </a:pPr>
            <a:r>
              <a:rPr lang="en"/>
              <a:t>Academics</a:t>
            </a:r>
            <a:endParaRPr/>
          </a:p>
          <a:p>
            <a:pPr indent="-317500" lvl="1" marL="914400" rtl="0" algn="l">
              <a:spcBef>
                <a:spcPts val="0"/>
              </a:spcBef>
              <a:spcAft>
                <a:spcPts val="0"/>
              </a:spcAft>
              <a:buSzPts val="1400"/>
              <a:buChar char="○"/>
            </a:pPr>
            <a:r>
              <a:rPr lang="en"/>
              <a:t>Location (remote options)</a:t>
            </a:r>
            <a:endParaRPr/>
          </a:p>
          <a:p>
            <a:pPr indent="-317500" lvl="1" marL="914400" rtl="0" algn="l">
              <a:spcBef>
                <a:spcPts val="0"/>
              </a:spcBef>
              <a:spcAft>
                <a:spcPts val="0"/>
              </a:spcAft>
              <a:buSzPts val="1400"/>
              <a:buChar char="○"/>
            </a:pPr>
            <a:r>
              <a:rPr lang="en"/>
              <a:t>Atmosphere and</a:t>
            </a:r>
            <a:endParaRPr/>
          </a:p>
          <a:p>
            <a:pPr indent="-317500" lvl="1" marL="914400" rtl="0" algn="l">
              <a:spcBef>
                <a:spcPts val="0"/>
              </a:spcBef>
              <a:spcAft>
                <a:spcPts val="0"/>
              </a:spcAft>
              <a:buSzPts val="1400"/>
              <a:buChar char="○"/>
            </a:pPr>
            <a:r>
              <a:rPr lang="en"/>
              <a:t>Student body size </a:t>
            </a:r>
            <a:endParaRPr/>
          </a:p>
          <a:p>
            <a:pPr indent="-317500" lvl="1" marL="914400" rtl="0" algn="l">
              <a:spcBef>
                <a:spcPts val="0"/>
              </a:spcBef>
              <a:spcAft>
                <a:spcPts val="0"/>
              </a:spcAft>
              <a:buSzPts val="1400"/>
              <a:buChar char="○"/>
            </a:pPr>
            <a:r>
              <a:rPr lang="en"/>
              <a:t>Cost (though </a:t>
            </a:r>
            <a:r>
              <a:rPr lang="en"/>
              <a:t>don't</a:t>
            </a:r>
            <a:r>
              <a:rPr lang="en"/>
              <a:t> rule out </a:t>
            </a:r>
            <a:r>
              <a:rPr lang="en"/>
              <a:t>anything</a:t>
            </a:r>
            <a:r>
              <a:rPr lang="en"/>
              <a:t> yet.  You </a:t>
            </a:r>
            <a:r>
              <a:rPr lang="en"/>
              <a:t>won't</a:t>
            </a:r>
            <a:r>
              <a:rPr lang="en"/>
              <a:t> know the true cost </a:t>
            </a:r>
            <a:r>
              <a:rPr lang="en"/>
              <a:t>until</a:t>
            </a:r>
            <a:r>
              <a:rPr lang="en"/>
              <a:t> you </a:t>
            </a:r>
            <a:r>
              <a:rPr lang="en"/>
              <a:t>receive</a:t>
            </a:r>
            <a:r>
              <a:rPr lang="en"/>
              <a:t> the Financial Aid package after applying) </a:t>
            </a:r>
            <a:endParaRPr/>
          </a:p>
        </p:txBody>
      </p:sp>
      <p:pic>
        <p:nvPicPr>
          <p:cNvPr id="83" name="Google Shape;83;p15"/>
          <p:cNvPicPr preferRelativeResize="0"/>
          <p:nvPr/>
        </p:nvPicPr>
        <p:blipFill>
          <a:blip r:embed="rId3">
            <a:alphaModFix/>
          </a:blip>
          <a:stretch>
            <a:fillRect/>
          </a:stretch>
        </p:blipFill>
        <p:spPr>
          <a:xfrm>
            <a:off x="5617175" y="120975"/>
            <a:ext cx="2487725" cy="1428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6"/>
          <p:cNvSpPr txBox="1"/>
          <p:nvPr>
            <p:ph type="title"/>
          </p:nvPr>
        </p:nvSpPr>
        <p:spPr>
          <a:xfrm>
            <a:off x="254575" y="-215050"/>
            <a:ext cx="4045200" cy="1707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College Visits</a:t>
            </a:r>
            <a:endParaRPr/>
          </a:p>
        </p:txBody>
      </p:sp>
      <p:sp>
        <p:nvSpPr>
          <p:cNvPr id="89" name="Google Shape;89;p16"/>
          <p:cNvSpPr txBox="1"/>
          <p:nvPr>
            <p:ph idx="2" type="body"/>
          </p:nvPr>
        </p:nvSpPr>
        <p:spPr>
          <a:xfrm>
            <a:off x="4619325" y="724200"/>
            <a:ext cx="4157100" cy="369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0000"/>
                </a:solidFill>
                <a:latin typeface="Arial"/>
                <a:ea typeface="Arial"/>
                <a:cs typeface="Arial"/>
                <a:sym typeface="Arial"/>
              </a:rPr>
              <a:t>COLLEGE VISITS - How to learn about colleges virtually</a:t>
            </a:r>
            <a:endParaRPr b="1">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en" u="sng">
                <a:solidFill>
                  <a:srgbClr val="1155CC"/>
                </a:solidFill>
                <a:latin typeface="Arial"/>
                <a:ea typeface="Arial"/>
                <a:cs typeface="Arial"/>
                <a:sym typeface="Arial"/>
                <a:hlinkClick r:id="rId3">
                  <a:extLst>
                    <a:ext uri="{A12FA001-AC4F-418D-AE19-62706E023703}">
                      <ahyp:hlinkClr val="tx"/>
                    </a:ext>
                  </a:extLst>
                </a:hlinkClick>
              </a:rPr>
              <a:t>YouVisit:</a:t>
            </a:r>
            <a:r>
              <a:rPr lang="en">
                <a:solidFill>
                  <a:srgbClr val="000000"/>
                </a:solidFill>
                <a:latin typeface="Arial"/>
                <a:ea typeface="Arial"/>
                <a:cs typeface="Arial"/>
                <a:sym typeface="Arial"/>
              </a:rPr>
              <a:t> high-quality, interactive tours </a:t>
            </a:r>
            <a:endParaRPr>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en" u="sng">
                <a:solidFill>
                  <a:srgbClr val="1155CC"/>
                </a:solidFill>
                <a:latin typeface="Arial"/>
                <a:ea typeface="Arial"/>
                <a:cs typeface="Arial"/>
                <a:sym typeface="Arial"/>
                <a:hlinkClick r:id="rId4">
                  <a:extLst>
                    <a:ext uri="{A12FA001-AC4F-418D-AE19-62706E023703}">
                      <ahyp:hlinkClr val="tx"/>
                    </a:ext>
                  </a:extLst>
                </a:hlinkClick>
              </a:rPr>
              <a:t>spreadsheet </a:t>
            </a:r>
            <a:r>
              <a:rPr lang="en">
                <a:solidFill>
                  <a:srgbClr val="000000"/>
                </a:solidFill>
                <a:latin typeface="Arial"/>
                <a:ea typeface="Arial"/>
                <a:cs typeface="Arial"/>
                <a:sym typeface="Arial"/>
              </a:rPr>
              <a:t>of different ways to learn about a college virtually</a:t>
            </a:r>
            <a:endParaRPr>
              <a:solidFill>
                <a:srgbClr val="000000"/>
              </a:solidFill>
              <a:latin typeface="Arial"/>
              <a:ea typeface="Arial"/>
              <a:cs typeface="Arial"/>
              <a:sym typeface="Arial"/>
            </a:endParaRPr>
          </a:p>
          <a:p>
            <a:pPr indent="-342900" lvl="0" marL="457200" rtl="0" algn="l">
              <a:spcBef>
                <a:spcPts val="0"/>
              </a:spcBef>
              <a:spcAft>
                <a:spcPts val="1600"/>
              </a:spcAft>
              <a:buSzPts val="1800"/>
              <a:buChar char="●"/>
            </a:pPr>
            <a:r>
              <a:t/>
            </a:r>
            <a:endParaRPr/>
          </a:p>
        </p:txBody>
      </p:sp>
      <p:sp>
        <p:nvSpPr>
          <p:cNvPr id="90" name="Google Shape;90;p16"/>
          <p:cNvSpPr txBox="1"/>
          <p:nvPr/>
        </p:nvSpPr>
        <p:spPr>
          <a:xfrm>
            <a:off x="254575" y="2293275"/>
            <a:ext cx="4239300" cy="733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2000">
                <a:latin typeface="Roboto"/>
                <a:ea typeface="Roboto"/>
                <a:cs typeface="Roboto"/>
                <a:sym typeface="Roboto"/>
              </a:rPr>
              <a:t>Some college campuses are hosting visits by </a:t>
            </a:r>
            <a:r>
              <a:rPr lang="en" sz="2000">
                <a:latin typeface="Roboto"/>
                <a:ea typeface="Roboto"/>
                <a:cs typeface="Roboto"/>
                <a:sym typeface="Roboto"/>
              </a:rPr>
              <a:t>appointment</a:t>
            </a:r>
            <a:r>
              <a:rPr lang="en" sz="2000">
                <a:latin typeface="Roboto"/>
                <a:ea typeface="Roboto"/>
                <a:cs typeface="Roboto"/>
                <a:sym typeface="Roboto"/>
              </a:rPr>
              <a:t> only.  Call the admissions office to ask if you can plan a visit.</a:t>
            </a:r>
            <a:endParaRPr sz="2000">
              <a:latin typeface="Roboto"/>
              <a:ea typeface="Roboto"/>
              <a:cs typeface="Roboto"/>
              <a:sym typeface="Roboto"/>
            </a:endParaRPr>
          </a:p>
          <a:p>
            <a:pPr indent="0" lvl="0" marL="0" rtl="0" algn="l">
              <a:spcBef>
                <a:spcPts val="0"/>
              </a:spcBef>
              <a:spcAft>
                <a:spcPts val="0"/>
              </a:spcAft>
              <a:buNone/>
            </a:pPr>
            <a:r>
              <a:t/>
            </a:r>
            <a:endParaRPr sz="2000">
              <a:latin typeface="Roboto"/>
              <a:ea typeface="Roboto"/>
              <a:cs typeface="Roboto"/>
              <a:sym typeface="Roboto"/>
            </a:endParaRPr>
          </a:p>
          <a:p>
            <a:pPr indent="0" lvl="0" marL="0" rtl="0" algn="l">
              <a:spcBef>
                <a:spcPts val="0"/>
              </a:spcBef>
              <a:spcAft>
                <a:spcPts val="0"/>
              </a:spcAft>
              <a:buNone/>
            </a:pPr>
            <a:r>
              <a:rPr lang="en" sz="2000">
                <a:latin typeface="Roboto"/>
                <a:ea typeface="Roboto"/>
                <a:cs typeface="Roboto"/>
                <a:sym typeface="Roboto"/>
              </a:rPr>
              <a:t>Mrs. McDonough sets up visits with college reps.  These are the same folks reading your </a:t>
            </a:r>
            <a:r>
              <a:rPr lang="en" sz="2000">
                <a:latin typeface="Roboto"/>
                <a:ea typeface="Roboto"/>
                <a:cs typeface="Roboto"/>
                <a:sym typeface="Roboto"/>
              </a:rPr>
              <a:t>application</a:t>
            </a:r>
            <a:r>
              <a:rPr lang="en" sz="2000">
                <a:latin typeface="Roboto"/>
                <a:ea typeface="Roboto"/>
                <a:cs typeface="Roboto"/>
                <a:sym typeface="Roboto"/>
              </a:rPr>
              <a:t>!  Join in!  This is a great way to make an impression. </a:t>
            </a:r>
            <a:endParaRPr sz="2000">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7"/>
          <p:cNvSpPr txBox="1"/>
          <p:nvPr>
            <p:ph type="title"/>
          </p:nvPr>
        </p:nvSpPr>
        <p:spPr>
          <a:xfrm>
            <a:off x="384525" y="165200"/>
            <a:ext cx="8222100" cy="1012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College Entrance Exams </a:t>
            </a:r>
            <a:endParaRPr/>
          </a:p>
        </p:txBody>
      </p:sp>
      <p:sp>
        <p:nvSpPr>
          <p:cNvPr id="96" name="Google Shape;96;p17"/>
          <p:cNvSpPr txBox="1"/>
          <p:nvPr/>
        </p:nvSpPr>
        <p:spPr>
          <a:xfrm>
            <a:off x="564225" y="1834625"/>
            <a:ext cx="7862700" cy="3066600"/>
          </a:xfrm>
          <a:prstGeom prst="rect">
            <a:avLst/>
          </a:prstGeom>
          <a:solidFill>
            <a:srgbClr val="EFEFEF"/>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latin typeface="Roboto"/>
                <a:ea typeface="Roboto"/>
                <a:cs typeface="Roboto"/>
                <a:sym typeface="Roboto"/>
              </a:rPr>
              <a:t>SAT: </a:t>
            </a:r>
            <a:r>
              <a:rPr lang="en" sz="1100"/>
              <a:t>comprised of evidence based reading and writing, and math sections. Students should register online at </a:t>
            </a:r>
            <a:r>
              <a:rPr lang="en" sz="1100" u="sng">
                <a:solidFill>
                  <a:srgbClr val="0000FF"/>
                </a:solidFill>
                <a:hlinkClick r:id="rId3">
                  <a:extLst>
                    <a:ext uri="{A12FA001-AC4F-418D-AE19-62706E023703}">
                      <ahyp:hlinkClr val="tx"/>
                    </a:ext>
                  </a:extLst>
                </a:hlinkClick>
              </a:rPr>
              <a:t>www.collegeboard.org</a:t>
            </a:r>
            <a:endParaRPr>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a:p>
            <a:pPr indent="0" lvl="0" marL="0" rtl="0" algn="l">
              <a:spcBef>
                <a:spcPts val="0"/>
              </a:spcBef>
              <a:spcAft>
                <a:spcPts val="0"/>
              </a:spcAft>
              <a:buNone/>
            </a:pPr>
            <a:r>
              <a:rPr lang="en">
                <a:latin typeface="Roboto"/>
                <a:ea typeface="Roboto"/>
                <a:cs typeface="Roboto"/>
                <a:sym typeface="Roboto"/>
              </a:rPr>
              <a:t>ACT:  </a:t>
            </a:r>
            <a:r>
              <a:rPr lang="en" sz="1100"/>
              <a:t>tests English, reading, mathematics, and natural sciences. Students should register online at </a:t>
            </a:r>
            <a:r>
              <a:rPr lang="en" sz="1100" u="sng">
                <a:solidFill>
                  <a:srgbClr val="0000FF"/>
                </a:solidFill>
                <a:hlinkClick r:id="rId4">
                  <a:extLst>
                    <a:ext uri="{A12FA001-AC4F-418D-AE19-62706E023703}">
                      <ahyp:hlinkClr val="tx"/>
                    </a:ext>
                  </a:extLst>
                </a:hlinkClick>
              </a:rPr>
              <a:t>www.actstudent.org</a:t>
            </a:r>
            <a:endParaRPr>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a:p>
            <a:pPr indent="0" lvl="0" marL="0" rtl="0" algn="l">
              <a:spcBef>
                <a:spcPts val="0"/>
              </a:spcBef>
              <a:spcAft>
                <a:spcPts val="0"/>
              </a:spcAft>
              <a:buNone/>
            </a:pPr>
            <a:r>
              <a:rPr lang="en">
                <a:latin typeface="Roboto"/>
                <a:ea typeface="Roboto"/>
                <a:cs typeface="Roboto"/>
                <a:sym typeface="Roboto"/>
              </a:rPr>
              <a:t>Superscoring:  </a:t>
            </a:r>
            <a:r>
              <a:rPr lang="en" sz="1100">
                <a:latin typeface="Roboto"/>
                <a:ea typeface="Roboto"/>
                <a:cs typeface="Roboto"/>
                <a:sym typeface="Roboto"/>
              </a:rPr>
              <a:t>Most colleges will combine subscores from different test dates to create a higher combined score. </a:t>
            </a:r>
            <a:endParaRPr sz="1100">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a:p>
            <a:pPr indent="0" lvl="0" marL="0" rtl="0" algn="l">
              <a:spcBef>
                <a:spcPts val="0"/>
              </a:spcBef>
              <a:spcAft>
                <a:spcPts val="0"/>
              </a:spcAft>
              <a:buNone/>
            </a:pPr>
            <a:r>
              <a:rPr lang="en">
                <a:latin typeface="Roboto"/>
                <a:ea typeface="Roboto"/>
                <a:cs typeface="Roboto"/>
                <a:sym typeface="Roboto"/>
              </a:rPr>
              <a:t>Test Optional: </a:t>
            </a:r>
            <a:r>
              <a:rPr lang="en" sz="1200">
                <a:latin typeface="Roboto"/>
                <a:ea typeface="Roboto"/>
                <a:cs typeface="Roboto"/>
                <a:sym typeface="Roboto"/>
              </a:rPr>
              <a:t>Many schools have decided to go test </a:t>
            </a:r>
            <a:r>
              <a:rPr lang="en" sz="1200">
                <a:latin typeface="Roboto"/>
                <a:ea typeface="Roboto"/>
                <a:cs typeface="Roboto"/>
                <a:sym typeface="Roboto"/>
              </a:rPr>
              <a:t>optional</a:t>
            </a:r>
            <a:r>
              <a:rPr lang="en" sz="1200">
                <a:latin typeface="Roboto"/>
                <a:ea typeface="Roboto"/>
                <a:cs typeface="Roboto"/>
                <a:sym typeface="Roboto"/>
              </a:rPr>
              <a:t>, meaning if you provide the tests they will consider it as part of your application, but they are not </a:t>
            </a:r>
            <a:r>
              <a:rPr lang="en" sz="1200">
                <a:latin typeface="Roboto"/>
                <a:ea typeface="Roboto"/>
                <a:cs typeface="Roboto"/>
                <a:sym typeface="Roboto"/>
              </a:rPr>
              <a:t>required</a:t>
            </a:r>
            <a:r>
              <a:rPr lang="en" sz="1200">
                <a:latin typeface="Roboto"/>
                <a:ea typeface="Roboto"/>
                <a:cs typeface="Roboto"/>
                <a:sym typeface="Roboto"/>
              </a:rPr>
              <a:t>. </a:t>
            </a:r>
            <a:endParaRPr sz="1200">
              <a:latin typeface="Roboto"/>
              <a:ea typeface="Roboto"/>
              <a:cs typeface="Roboto"/>
              <a:sym typeface="Roboto"/>
            </a:endParaRPr>
          </a:p>
          <a:p>
            <a:pPr indent="0" lvl="0" marL="0" rtl="0" algn="l">
              <a:spcBef>
                <a:spcPts val="0"/>
              </a:spcBef>
              <a:spcAft>
                <a:spcPts val="0"/>
              </a:spcAft>
              <a:buNone/>
            </a:pPr>
            <a:r>
              <a:t/>
            </a:r>
            <a:endParaRPr sz="1200">
              <a:latin typeface="Roboto"/>
              <a:ea typeface="Roboto"/>
              <a:cs typeface="Roboto"/>
              <a:sym typeface="Roboto"/>
            </a:endParaRPr>
          </a:p>
          <a:p>
            <a:pPr indent="0" lvl="0" marL="0" rtl="0" algn="l">
              <a:spcBef>
                <a:spcPts val="0"/>
              </a:spcBef>
              <a:spcAft>
                <a:spcPts val="0"/>
              </a:spcAft>
              <a:buNone/>
            </a:pPr>
            <a:r>
              <a:rPr lang="en" sz="1200">
                <a:latin typeface="Roboto"/>
                <a:ea typeface="Roboto"/>
                <a:cs typeface="Roboto"/>
                <a:sym typeface="Roboto"/>
              </a:rPr>
              <a:t>SUNY Updates: </a:t>
            </a:r>
            <a:r>
              <a:rPr lang="en" sz="1200" u="sng">
                <a:solidFill>
                  <a:schemeClr val="hlink"/>
                </a:solidFill>
                <a:latin typeface="Roboto"/>
                <a:ea typeface="Roboto"/>
                <a:cs typeface="Roboto"/>
                <a:sym typeface="Roboto"/>
                <a:hlinkClick r:id="rId5"/>
              </a:rPr>
              <a:t>https://www.suny.edu/attend/apply-to-suny/testing-requirements/</a:t>
            </a:r>
            <a:r>
              <a:rPr lang="en" sz="1200">
                <a:latin typeface="Roboto"/>
                <a:ea typeface="Roboto"/>
                <a:cs typeface="Roboto"/>
                <a:sym typeface="Roboto"/>
              </a:rPr>
              <a:t> </a:t>
            </a:r>
            <a:endParaRPr sz="1200">
              <a:latin typeface="Roboto"/>
              <a:ea typeface="Roboto"/>
              <a:cs typeface="Roboto"/>
              <a:sym typeface="Roboto"/>
            </a:endParaRPr>
          </a:p>
          <a:p>
            <a:pPr indent="0" lvl="0" marL="0" rtl="0" algn="l">
              <a:spcBef>
                <a:spcPts val="0"/>
              </a:spcBef>
              <a:spcAft>
                <a:spcPts val="0"/>
              </a:spcAft>
              <a:buNone/>
            </a:pPr>
            <a:r>
              <a:t/>
            </a:r>
            <a:endParaRPr>
              <a:latin typeface="Roboto"/>
              <a:ea typeface="Roboto"/>
              <a:cs typeface="Roboto"/>
              <a:sym typeface="Roboto"/>
            </a:endParaRPr>
          </a:p>
          <a:p>
            <a:pPr indent="0" lvl="0" marL="0" rtl="0" algn="ctr">
              <a:spcBef>
                <a:spcPts val="0"/>
              </a:spcBef>
              <a:spcAft>
                <a:spcPts val="0"/>
              </a:spcAft>
              <a:buNone/>
            </a:pPr>
            <a:r>
              <a:rPr lang="en" sz="1300">
                <a:latin typeface="Roboto"/>
                <a:ea typeface="Roboto"/>
                <a:cs typeface="Roboto"/>
                <a:sym typeface="Roboto"/>
              </a:rPr>
              <a:t> </a:t>
            </a:r>
            <a:r>
              <a:rPr b="1" lang="en" sz="1300">
                <a:latin typeface="Roboto"/>
                <a:ea typeface="Roboto"/>
                <a:cs typeface="Roboto"/>
                <a:sym typeface="Roboto"/>
              </a:rPr>
              <a:t>SAT and ACT scores will not appear on the VVS transcript. </a:t>
            </a:r>
            <a:r>
              <a:rPr lang="en" sz="1300">
                <a:latin typeface="Roboto"/>
                <a:ea typeface="Roboto"/>
                <a:cs typeface="Roboto"/>
                <a:sym typeface="Roboto"/>
              </a:rPr>
              <a:t> </a:t>
            </a:r>
            <a:endParaRPr sz="1300">
              <a:latin typeface="Roboto"/>
              <a:ea typeface="Roboto"/>
              <a:cs typeface="Roboto"/>
              <a:sym typeface="Roboto"/>
            </a:endParaRPr>
          </a:p>
          <a:p>
            <a:pPr indent="0" lvl="0" marL="0" rtl="0" algn="ctr">
              <a:spcBef>
                <a:spcPts val="0"/>
              </a:spcBef>
              <a:spcAft>
                <a:spcPts val="0"/>
              </a:spcAft>
              <a:buNone/>
            </a:pPr>
            <a:r>
              <a:rPr lang="en" sz="1000">
                <a:latin typeface="Roboto"/>
                <a:ea typeface="Roboto"/>
                <a:cs typeface="Roboto"/>
                <a:sym typeface="Roboto"/>
              </a:rPr>
              <a:t>You can send your scores directly from </a:t>
            </a:r>
            <a:r>
              <a:rPr lang="en" sz="1000">
                <a:latin typeface="Roboto"/>
                <a:ea typeface="Roboto"/>
                <a:cs typeface="Roboto"/>
                <a:sym typeface="Roboto"/>
              </a:rPr>
              <a:t>College Board</a:t>
            </a:r>
            <a:r>
              <a:rPr lang="en" sz="1000">
                <a:latin typeface="Roboto"/>
                <a:ea typeface="Roboto"/>
                <a:cs typeface="Roboto"/>
                <a:sym typeface="Roboto"/>
              </a:rPr>
              <a:t> and ACT, or you can request we put your scores on the transcript. You must provide a printed score report for us to put the scores on your </a:t>
            </a:r>
            <a:r>
              <a:rPr lang="en" sz="1000">
                <a:latin typeface="Roboto"/>
                <a:ea typeface="Roboto"/>
                <a:cs typeface="Roboto"/>
                <a:sym typeface="Roboto"/>
              </a:rPr>
              <a:t>transcript</a:t>
            </a:r>
            <a:r>
              <a:rPr lang="en" sz="1000">
                <a:latin typeface="Roboto"/>
                <a:ea typeface="Roboto"/>
                <a:cs typeface="Roboto"/>
                <a:sym typeface="Roboto"/>
              </a:rPr>
              <a:t>. </a:t>
            </a:r>
            <a:endParaRPr sz="1000">
              <a:latin typeface="Roboto"/>
              <a:ea typeface="Roboto"/>
              <a:cs typeface="Roboto"/>
              <a:sym typeface="Roboto"/>
            </a:endParaRPr>
          </a:p>
        </p:txBody>
      </p:sp>
      <p:sp>
        <p:nvSpPr>
          <p:cNvPr id="97" name="Google Shape;97;p17"/>
          <p:cNvSpPr txBox="1"/>
          <p:nvPr/>
        </p:nvSpPr>
        <p:spPr>
          <a:xfrm>
            <a:off x="564225" y="969775"/>
            <a:ext cx="7793700" cy="733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3F3F3"/>
                </a:solidFill>
                <a:latin typeface="Roboto"/>
                <a:ea typeface="Roboto"/>
                <a:cs typeface="Roboto"/>
                <a:sym typeface="Roboto"/>
              </a:rPr>
              <a:t>Many colleges went test optional for 2021 and 2022, but as of now, it is unclear what the trend will be for 2022.  Each college may be different.   We advise planning to take the SAT and ACT in May or June.</a:t>
            </a:r>
            <a:r>
              <a:rPr lang="en">
                <a:latin typeface="Roboto"/>
                <a:ea typeface="Roboto"/>
                <a:cs typeface="Roboto"/>
                <a:sym typeface="Roboto"/>
              </a:rPr>
              <a:t> </a:t>
            </a:r>
            <a:endParaRPr>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8"/>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SAT and ACT prep</a:t>
            </a:r>
            <a:endParaRPr/>
          </a:p>
        </p:txBody>
      </p:sp>
      <p:sp>
        <p:nvSpPr>
          <p:cNvPr id="103" name="Google Shape;103;p18"/>
          <p:cNvSpPr txBox="1"/>
          <p:nvPr>
            <p:ph idx="1" type="body"/>
          </p:nvPr>
        </p:nvSpPr>
        <p:spPr>
          <a:xfrm>
            <a:off x="471900" y="1919075"/>
            <a:ext cx="3999900" cy="2710200"/>
          </a:xfrm>
          <a:prstGeom prst="rect">
            <a:avLst/>
          </a:prstGeom>
        </p:spPr>
        <p:txBody>
          <a:bodyPr anchorCtr="0" anchor="t" bIns="91425" lIns="91425" spcFirstLastPara="1" rIns="91425" wrap="square" tIns="91425">
            <a:noAutofit/>
          </a:bodyPr>
          <a:lstStyle/>
          <a:p>
            <a:pPr indent="0" lvl="0" marL="0" rtl="0" algn="l">
              <a:lnSpc>
                <a:spcPct val="100000"/>
              </a:lnSpc>
              <a:spcBef>
                <a:spcPts val="480"/>
              </a:spcBef>
              <a:spcAft>
                <a:spcPts val="0"/>
              </a:spcAft>
              <a:buNone/>
            </a:pPr>
            <a:r>
              <a:rPr b="1" lang="en" sz="1200" u="sng">
                <a:solidFill>
                  <a:srgbClr val="000000"/>
                </a:solidFill>
                <a:latin typeface="Arial"/>
                <a:ea typeface="Arial"/>
                <a:cs typeface="Arial"/>
                <a:sym typeface="Arial"/>
              </a:rPr>
              <a:t>PSAT results/ Khan Academy</a:t>
            </a:r>
            <a:r>
              <a:rPr lang="en" sz="1200">
                <a:solidFill>
                  <a:srgbClr val="000000"/>
                </a:solidFill>
                <a:latin typeface="Arial"/>
                <a:ea typeface="Arial"/>
                <a:cs typeface="Arial"/>
                <a:sym typeface="Arial"/>
              </a:rPr>
              <a:t> – Every junior who took the PSAT exam has access to My College Quickstart.  Based on your results, Khan Academy will lead you through units to improve your score, focusing on the area where you need the most practice. </a:t>
            </a:r>
            <a:endParaRPr sz="1200">
              <a:solidFill>
                <a:srgbClr val="000000"/>
              </a:solidFill>
              <a:latin typeface="Arial"/>
              <a:ea typeface="Arial"/>
              <a:cs typeface="Arial"/>
              <a:sym typeface="Arial"/>
            </a:endParaRPr>
          </a:p>
          <a:p>
            <a:pPr indent="0" lvl="0" marL="0" rtl="0" algn="l">
              <a:lnSpc>
                <a:spcPct val="100000"/>
              </a:lnSpc>
              <a:spcBef>
                <a:spcPts val="480"/>
              </a:spcBef>
              <a:spcAft>
                <a:spcPts val="0"/>
              </a:spcAft>
              <a:buNone/>
            </a:pPr>
            <a:r>
              <a:rPr lang="en" sz="1200" u="sng">
                <a:solidFill>
                  <a:srgbClr val="0000FF"/>
                </a:solidFill>
                <a:latin typeface="Arial"/>
                <a:ea typeface="Arial"/>
                <a:cs typeface="Arial"/>
                <a:sym typeface="Arial"/>
                <a:hlinkClick r:id="rId3">
                  <a:extLst>
                    <a:ext uri="{A12FA001-AC4F-418D-AE19-62706E023703}">
                      <ahyp:hlinkClr val="tx"/>
                    </a:ext>
                  </a:extLst>
                </a:hlinkClick>
              </a:rPr>
              <a:t>http://www.collegeboard.org/html/demo/</a:t>
            </a:r>
            <a:r>
              <a:rPr lang="en" sz="1200">
                <a:solidFill>
                  <a:srgbClr val="000000"/>
                </a:solidFill>
                <a:latin typeface="Arial"/>
                <a:ea typeface="Arial"/>
                <a:cs typeface="Arial"/>
                <a:sym typeface="Arial"/>
              </a:rPr>
              <a:t> </a:t>
            </a:r>
            <a:endParaRPr sz="1200">
              <a:solidFill>
                <a:srgbClr val="000000"/>
              </a:solidFill>
              <a:latin typeface="Arial"/>
              <a:ea typeface="Arial"/>
              <a:cs typeface="Arial"/>
              <a:sym typeface="Arial"/>
            </a:endParaRPr>
          </a:p>
          <a:p>
            <a:pPr indent="0" lvl="0" marL="0" rtl="0" algn="l">
              <a:lnSpc>
                <a:spcPct val="100000"/>
              </a:lnSpc>
              <a:spcBef>
                <a:spcPts val="480"/>
              </a:spcBef>
              <a:spcAft>
                <a:spcPts val="0"/>
              </a:spcAft>
              <a:buNone/>
            </a:pPr>
            <a:r>
              <a:t/>
            </a:r>
            <a:endParaRPr sz="1200">
              <a:solidFill>
                <a:srgbClr val="000000"/>
              </a:solidFill>
              <a:latin typeface="Arial"/>
              <a:ea typeface="Arial"/>
              <a:cs typeface="Arial"/>
              <a:sym typeface="Arial"/>
            </a:endParaRPr>
          </a:p>
          <a:p>
            <a:pPr indent="0" lvl="0" marL="0" rtl="0" algn="l">
              <a:lnSpc>
                <a:spcPct val="100000"/>
              </a:lnSpc>
              <a:spcBef>
                <a:spcPts val="480"/>
              </a:spcBef>
              <a:spcAft>
                <a:spcPts val="0"/>
              </a:spcAft>
              <a:buNone/>
            </a:pPr>
            <a:r>
              <a:rPr b="1" lang="en" sz="1200" u="sng">
                <a:solidFill>
                  <a:srgbClr val="000000"/>
                </a:solidFill>
                <a:latin typeface="Arial"/>
                <a:ea typeface="Arial"/>
                <a:cs typeface="Arial"/>
                <a:sym typeface="Arial"/>
              </a:rPr>
              <a:t>Career Center</a:t>
            </a:r>
            <a:r>
              <a:rPr lang="en" sz="1200">
                <a:solidFill>
                  <a:srgbClr val="000000"/>
                </a:solidFill>
                <a:latin typeface="Arial"/>
                <a:ea typeface="Arial"/>
                <a:cs typeface="Arial"/>
                <a:sym typeface="Arial"/>
              </a:rPr>
              <a:t> – Practice materials available in the Career Center.  See Mrs. McDonough. </a:t>
            </a:r>
            <a:endParaRPr sz="1200">
              <a:solidFill>
                <a:srgbClr val="000000"/>
              </a:solidFill>
              <a:latin typeface="Arial"/>
              <a:ea typeface="Arial"/>
              <a:cs typeface="Arial"/>
              <a:sym typeface="Arial"/>
            </a:endParaRPr>
          </a:p>
          <a:p>
            <a:pPr indent="0" lvl="0" marL="0" rtl="0" algn="l">
              <a:lnSpc>
                <a:spcPct val="100000"/>
              </a:lnSpc>
              <a:spcBef>
                <a:spcPts val="480"/>
              </a:spcBef>
              <a:spcAft>
                <a:spcPts val="0"/>
              </a:spcAft>
              <a:buNone/>
            </a:pPr>
            <a:r>
              <a:t/>
            </a:r>
            <a:endParaRPr b="1" sz="1200" u="sng">
              <a:solidFill>
                <a:srgbClr val="000000"/>
              </a:solidFill>
              <a:latin typeface="Arial"/>
              <a:ea typeface="Arial"/>
              <a:cs typeface="Arial"/>
              <a:sym typeface="Arial"/>
            </a:endParaRPr>
          </a:p>
          <a:p>
            <a:pPr indent="0" lvl="0" marL="0" rtl="0" algn="l">
              <a:lnSpc>
                <a:spcPct val="100000"/>
              </a:lnSpc>
              <a:spcBef>
                <a:spcPts val="480"/>
              </a:spcBef>
              <a:spcAft>
                <a:spcPts val="0"/>
              </a:spcAft>
              <a:buNone/>
            </a:pPr>
            <a:r>
              <a:t/>
            </a:r>
            <a:endParaRPr b="1" sz="1200" u="sng">
              <a:solidFill>
                <a:srgbClr val="000000"/>
              </a:solidFill>
              <a:latin typeface="Arial"/>
              <a:ea typeface="Arial"/>
              <a:cs typeface="Arial"/>
              <a:sym typeface="Arial"/>
            </a:endParaRPr>
          </a:p>
          <a:p>
            <a:pPr indent="0" lvl="0" marL="0" rtl="0" algn="l">
              <a:lnSpc>
                <a:spcPct val="100000"/>
              </a:lnSpc>
              <a:spcBef>
                <a:spcPts val="480"/>
              </a:spcBef>
              <a:spcAft>
                <a:spcPts val="0"/>
              </a:spcAft>
              <a:buNone/>
            </a:pPr>
            <a:r>
              <a:t/>
            </a:r>
            <a:endParaRPr b="1" sz="1200" u="sng">
              <a:solidFill>
                <a:srgbClr val="000000"/>
              </a:solidFill>
              <a:latin typeface="Arial"/>
              <a:ea typeface="Arial"/>
              <a:cs typeface="Arial"/>
              <a:sym typeface="Arial"/>
            </a:endParaRPr>
          </a:p>
          <a:p>
            <a:pPr indent="0" lvl="0" marL="0" rtl="0" algn="l">
              <a:lnSpc>
                <a:spcPct val="100000"/>
              </a:lnSpc>
              <a:spcBef>
                <a:spcPts val="480"/>
              </a:spcBef>
              <a:spcAft>
                <a:spcPts val="0"/>
              </a:spcAft>
              <a:buNone/>
            </a:pPr>
            <a:r>
              <a:t/>
            </a:r>
            <a:endParaRPr/>
          </a:p>
        </p:txBody>
      </p:sp>
      <p:sp>
        <p:nvSpPr>
          <p:cNvPr id="104" name="Google Shape;104;p18"/>
          <p:cNvSpPr txBox="1"/>
          <p:nvPr>
            <p:ph idx="2" type="body"/>
          </p:nvPr>
        </p:nvSpPr>
        <p:spPr>
          <a:xfrm>
            <a:off x="4694250" y="1919075"/>
            <a:ext cx="3999900" cy="2710200"/>
          </a:xfrm>
          <a:prstGeom prst="rect">
            <a:avLst/>
          </a:prstGeom>
        </p:spPr>
        <p:txBody>
          <a:bodyPr anchorCtr="0" anchor="t" bIns="91425" lIns="91425" spcFirstLastPara="1" rIns="91425" wrap="square" tIns="91425">
            <a:noAutofit/>
          </a:bodyPr>
          <a:lstStyle/>
          <a:p>
            <a:pPr indent="0" lvl="0" marL="0" rtl="0" algn="l">
              <a:lnSpc>
                <a:spcPct val="100000"/>
              </a:lnSpc>
              <a:spcBef>
                <a:spcPts val="480"/>
              </a:spcBef>
              <a:spcAft>
                <a:spcPts val="0"/>
              </a:spcAft>
              <a:buNone/>
            </a:pPr>
            <a:r>
              <a:rPr b="1" lang="en" sz="1200" u="sng">
                <a:solidFill>
                  <a:srgbClr val="000000"/>
                </a:solidFill>
                <a:latin typeface="Arial"/>
                <a:ea typeface="Arial"/>
                <a:cs typeface="Arial"/>
                <a:sym typeface="Arial"/>
              </a:rPr>
              <a:t>March 2 Success</a:t>
            </a:r>
            <a:r>
              <a:rPr lang="en" sz="1200">
                <a:solidFill>
                  <a:srgbClr val="000000"/>
                </a:solidFill>
                <a:latin typeface="Arial"/>
                <a:ea typeface="Arial"/>
                <a:cs typeface="Arial"/>
                <a:sym typeface="Arial"/>
              </a:rPr>
              <a:t> - Free site designed to help students prep for the SAT and ACT.  There are full length practice tests and other practice tools such as flashcards.   </a:t>
            </a:r>
            <a:endParaRPr sz="1200">
              <a:solidFill>
                <a:srgbClr val="000000"/>
              </a:solidFill>
              <a:latin typeface="Arial"/>
              <a:ea typeface="Arial"/>
              <a:cs typeface="Arial"/>
              <a:sym typeface="Arial"/>
            </a:endParaRPr>
          </a:p>
          <a:p>
            <a:pPr indent="0" lvl="0" marL="0" rtl="0" algn="l">
              <a:lnSpc>
                <a:spcPct val="100000"/>
              </a:lnSpc>
              <a:spcBef>
                <a:spcPts val="480"/>
              </a:spcBef>
              <a:spcAft>
                <a:spcPts val="0"/>
              </a:spcAft>
              <a:buNone/>
            </a:pPr>
            <a:r>
              <a:rPr lang="en" sz="1200" u="sng">
                <a:solidFill>
                  <a:srgbClr val="000000"/>
                </a:solidFill>
                <a:latin typeface="Arial"/>
                <a:ea typeface="Arial"/>
                <a:cs typeface="Arial"/>
                <a:sym typeface="Arial"/>
                <a:hlinkClick r:id="rId4">
                  <a:extLst>
                    <a:ext uri="{A12FA001-AC4F-418D-AE19-62706E023703}">
                      <ahyp:hlinkClr val="tx"/>
                    </a:ext>
                  </a:extLst>
                </a:hlinkClick>
              </a:rPr>
              <a:t>https://www.march2success.com/</a:t>
            </a:r>
            <a:endParaRPr/>
          </a:p>
          <a:p>
            <a:pPr indent="0" lvl="0" marL="0" rtl="0" algn="l">
              <a:lnSpc>
                <a:spcPct val="100000"/>
              </a:lnSpc>
              <a:spcBef>
                <a:spcPts val="480"/>
              </a:spcBef>
              <a:spcAft>
                <a:spcPts val="0"/>
              </a:spcAft>
              <a:buNone/>
            </a:pPr>
            <a:r>
              <a:t/>
            </a:r>
            <a:endParaRPr/>
          </a:p>
          <a:p>
            <a:pPr indent="0" lvl="0" marL="0" rtl="0" algn="l">
              <a:lnSpc>
                <a:spcPct val="100000"/>
              </a:lnSpc>
              <a:spcBef>
                <a:spcPts val="480"/>
              </a:spcBef>
              <a:spcAft>
                <a:spcPts val="0"/>
              </a:spcAft>
              <a:buNone/>
            </a:pPr>
            <a:r>
              <a:rPr b="1" lang="en" sz="1200" u="sng">
                <a:solidFill>
                  <a:srgbClr val="000000"/>
                </a:solidFill>
                <a:latin typeface="Arial"/>
                <a:ea typeface="Arial"/>
                <a:cs typeface="Arial"/>
                <a:sym typeface="Arial"/>
              </a:rPr>
              <a:t>MVCC Prep Courses</a:t>
            </a:r>
            <a:r>
              <a:rPr lang="en" sz="1200">
                <a:solidFill>
                  <a:srgbClr val="000000"/>
                </a:solidFill>
                <a:latin typeface="Arial"/>
                <a:ea typeface="Arial"/>
                <a:cs typeface="Arial"/>
                <a:sym typeface="Arial"/>
              </a:rPr>
              <a:t> - These classes vary in price, intensity and focus.  All classes are online.</a:t>
            </a:r>
            <a:endParaRPr sz="1200">
              <a:solidFill>
                <a:srgbClr val="000000"/>
              </a:solidFill>
              <a:latin typeface="Arial"/>
              <a:ea typeface="Arial"/>
              <a:cs typeface="Arial"/>
              <a:sym typeface="Arial"/>
            </a:endParaRPr>
          </a:p>
          <a:p>
            <a:pPr indent="0" lvl="0" marL="0" rtl="0" algn="l">
              <a:lnSpc>
                <a:spcPct val="100000"/>
              </a:lnSpc>
              <a:spcBef>
                <a:spcPts val="480"/>
              </a:spcBef>
              <a:spcAft>
                <a:spcPts val="0"/>
              </a:spcAft>
              <a:buNone/>
            </a:pPr>
            <a:r>
              <a:rPr lang="en" sz="1200" u="sng">
                <a:solidFill>
                  <a:schemeClr val="hlink"/>
                </a:solidFill>
                <a:latin typeface="Arial"/>
                <a:ea typeface="Arial"/>
                <a:cs typeface="Arial"/>
                <a:sym typeface="Arial"/>
                <a:hlinkClick r:id="rId5"/>
              </a:rPr>
              <a:t>https://www.ed2go.com/mvcc/SearchResults.aspx?CurrPage=1&amp;CategoryId=1430&amp;Sort=Relevance&amp;PrevSort=Relevance&amp;SortAsc=True&amp;fbclid=IwAR2oAlSvZPPODqb4xrGgxkxnB5Kh99Q7lNe8fLpeHPX1uuvx2YfoWzZTnO0</a:t>
            </a:r>
            <a:r>
              <a:rPr lang="en" sz="1200">
                <a:latin typeface="Arial"/>
                <a:ea typeface="Arial"/>
                <a:cs typeface="Arial"/>
                <a:sym typeface="Arial"/>
              </a:rPr>
              <a:t> </a:t>
            </a:r>
            <a:endParaRPr/>
          </a:p>
          <a:p>
            <a:pPr indent="0" lvl="0" marL="0" rtl="0" algn="l">
              <a:lnSpc>
                <a:spcPct val="100000"/>
              </a:lnSpc>
              <a:spcBef>
                <a:spcPts val="48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9"/>
          <p:cNvSpPr/>
          <p:nvPr/>
        </p:nvSpPr>
        <p:spPr>
          <a:xfrm>
            <a:off x="340934" y="2199000"/>
            <a:ext cx="1872300" cy="745500"/>
          </a:xfrm>
          <a:prstGeom prst="homePlate">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10" name="Google Shape;110;p19"/>
          <p:cNvSpPr txBox="1"/>
          <p:nvPr>
            <p:ph idx="4294967295" type="body"/>
          </p:nvPr>
        </p:nvSpPr>
        <p:spPr>
          <a:xfrm>
            <a:off x="340923" y="2336550"/>
            <a:ext cx="14556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a:solidFill>
                  <a:schemeClr val="lt1"/>
                </a:solidFill>
              </a:rPr>
              <a:t>Now</a:t>
            </a:r>
            <a:endParaRPr>
              <a:solidFill>
                <a:schemeClr val="lt1"/>
              </a:solidFill>
            </a:endParaRPr>
          </a:p>
        </p:txBody>
      </p:sp>
      <p:grpSp>
        <p:nvGrpSpPr>
          <p:cNvPr id="111" name="Google Shape;111;p19"/>
          <p:cNvGrpSpPr/>
          <p:nvPr/>
        </p:nvGrpSpPr>
        <p:grpSpPr>
          <a:xfrm>
            <a:off x="912820" y="1610215"/>
            <a:ext cx="198900" cy="593656"/>
            <a:chOff x="777447" y="1610215"/>
            <a:chExt cx="198900" cy="593656"/>
          </a:xfrm>
        </p:grpSpPr>
        <p:cxnSp>
          <p:nvCxnSpPr>
            <p:cNvPr id="112" name="Google Shape;112;p19"/>
            <p:cNvCxnSpPr/>
            <p:nvPr/>
          </p:nvCxnSpPr>
          <p:spPr>
            <a:xfrm>
              <a:off x="876909" y="1649171"/>
              <a:ext cx="0" cy="554700"/>
            </a:xfrm>
            <a:prstGeom prst="straightConnector1">
              <a:avLst/>
            </a:prstGeom>
            <a:noFill/>
            <a:ln cap="flat" cmpd="sng" w="9525">
              <a:solidFill>
                <a:schemeClr val="dk2"/>
              </a:solidFill>
              <a:prstDash val="solid"/>
              <a:round/>
              <a:headEnd len="sm" w="sm" type="none"/>
              <a:tailEnd len="sm" w="sm" type="none"/>
            </a:ln>
          </p:spPr>
        </p:cxnSp>
        <p:sp>
          <p:nvSpPr>
            <p:cNvPr id="113" name="Google Shape;113;p19"/>
            <p:cNvSpPr/>
            <p:nvPr/>
          </p:nvSpPr>
          <p:spPr>
            <a:xfrm>
              <a:off x="777447" y="1610215"/>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4" name="Google Shape;114;p19"/>
          <p:cNvSpPr txBox="1"/>
          <p:nvPr>
            <p:ph idx="4294967295" type="body"/>
          </p:nvPr>
        </p:nvSpPr>
        <p:spPr>
          <a:xfrm>
            <a:off x="318375" y="374700"/>
            <a:ext cx="2242800" cy="9063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400"/>
              <a:t>Research colleges online.  Look at the website, majors, classes required for major, etc.</a:t>
            </a:r>
            <a:r>
              <a:rPr lang="en" sz="1600"/>
              <a:t> </a:t>
            </a:r>
            <a:endParaRPr sz="1600"/>
          </a:p>
        </p:txBody>
      </p:sp>
      <p:sp>
        <p:nvSpPr>
          <p:cNvPr id="115" name="Google Shape;115;p19"/>
          <p:cNvSpPr/>
          <p:nvPr/>
        </p:nvSpPr>
        <p:spPr>
          <a:xfrm>
            <a:off x="1817054" y="2199000"/>
            <a:ext cx="2051100" cy="745500"/>
          </a:xfrm>
          <a:prstGeom prst="chevron">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16" name="Google Shape;116;p19"/>
          <p:cNvSpPr txBox="1"/>
          <p:nvPr>
            <p:ph idx="4294967295" type="body"/>
          </p:nvPr>
        </p:nvSpPr>
        <p:spPr>
          <a:xfrm>
            <a:off x="2126317" y="2336550"/>
            <a:ext cx="13155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a:solidFill>
                  <a:schemeClr val="lt1"/>
                </a:solidFill>
              </a:rPr>
              <a:t>Jan-Feb</a:t>
            </a:r>
            <a:endParaRPr>
              <a:solidFill>
                <a:schemeClr val="lt1"/>
              </a:solidFill>
            </a:endParaRPr>
          </a:p>
        </p:txBody>
      </p:sp>
      <p:grpSp>
        <p:nvGrpSpPr>
          <p:cNvPr id="117" name="Google Shape;117;p19"/>
          <p:cNvGrpSpPr/>
          <p:nvPr/>
        </p:nvGrpSpPr>
        <p:grpSpPr>
          <a:xfrm>
            <a:off x="2266282" y="2938958"/>
            <a:ext cx="198900" cy="593656"/>
            <a:chOff x="2223534" y="2938958"/>
            <a:chExt cx="198900" cy="593656"/>
          </a:xfrm>
        </p:grpSpPr>
        <p:cxnSp>
          <p:nvCxnSpPr>
            <p:cNvPr id="118" name="Google Shape;118;p19"/>
            <p:cNvCxnSpPr/>
            <p:nvPr/>
          </p:nvCxnSpPr>
          <p:spPr>
            <a:xfrm rot="10800000">
              <a:off x="2322997" y="2938958"/>
              <a:ext cx="0" cy="554700"/>
            </a:xfrm>
            <a:prstGeom prst="straightConnector1">
              <a:avLst/>
            </a:prstGeom>
            <a:noFill/>
            <a:ln cap="flat" cmpd="sng" w="9525">
              <a:solidFill>
                <a:schemeClr val="dk2"/>
              </a:solidFill>
              <a:prstDash val="solid"/>
              <a:round/>
              <a:headEnd len="sm" w="sm" type="none"/>
              <a:tailEnd len="sm" w="sm" type="none"/>
            </a:ln>
          </p:spPr>
        </p:cxnSp>
        <p:sp>
          <p:nvSpPr>
            <p:cNvPr id="119" name="Google Shape;119;p19"/>
            <p:cNvSpPr/>
            <p:nvPr/>
          </p:nvSpPr>
          <p:spPr>
            <a:xfrm flipH="1" rot="10800000">
              <a:off x="2223534" y="3333714"/>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0" name="Google Shape;120;p19"/>
          <p:cNvSpPr txBox="1"/>
          <p:nvPr>
            <p:ph idx="4294967295" type="body"/>
          </p:nvPr>
        </p:nvSpPr>
        <p:spPr>
          <a:xfrm>
            <a:off x="1244337" y="3532625"/>
            <a:ext cx="2242800" cy="90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t>Meet with your school counselor. </a:t>
            </a:r>
            <a:endParaRPr sz="1300"/>
          </a:p>
          <a:p>
            <a:pPr indent="0" lvl="0" marL="0" rtl="0" algn="l">
              <a:spcBef>
                <a:spcPts val="1600"/>
              </a:spcBef>
              <a:spcAft>
                <a:spcPts val="1600"/>
              </a:spcAft>
              <a:buNone/>
            </a:pPr>
            <a:r>
              <a:rPr lang="en" sz="1300"/>
              <a:t>Virtual visits and more research </a:t>
            </a:r>
            <a:endParaRPr sz="1300"/>
          </a:p>
        </p:txBody>
      </p:sp>
      <p:sp>
        <p:nvSpPr>
          <p:cNvPr id="121" name="Google Shape;121;p19"/>
          <p:cNvSpPr/>
          <p:nvPr/>
        </p:nvSpPr>
        <p:spPr>
          <a:xfrm>
            <a:off x="3471973" y="2199000"/>
            <a:ext cx="2051100" cy="745500"/>
          </a:xfrm>
          <a:prstGeom prst="chevron">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22" name="Google Shape;122;p19"/>
          <p:cNvSpPr txBox="1"/>
          <p:nvPr>
            <p:ph idx="4294967295" type="body"/>
          </p:nvPr>
        </p:nvSpPr>
        <p:spPr>
          <a:xfrm>
            <a:off x="3767755" y="2336550"/>
            <a:ext cx="13155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a:solidFill>
                  <a:schemeClr val="lt1"/>
                </a:solidFill>
              </a:rPr>
              <a:t>Jan-May</a:t>
            </a:r>
            <a:endParaRPr>
              <a:solidFill>
                <a:schemeClr val="lt1"/>
              </a:solidFill>
            </a:endParaRPr>
          </a:p>
        </p:txBody>
      </p:sp>
      <p:grpSp>
        <p:nvGrpSpPr>
          <p:cNvPr id="123" name="Google Shape;123;p19"/>
          <p:cNvGrpSpPr/>
          <p:nvPr/>
        </p:nvGrpSpPr>
        <p:grpSpPr>
          <a:xfrm>
            <a:off x="4058732" y="1610215"/>
            <a:ext cx="198900" cy="593656"/>
            <a:chOff x="3918084" y="1610215"/>
            <a:chExt cx="198900" cy="593656"/>
          </a:xfrm>
        </p:grpSpPr>
        <p:cxnSp>
          <p:nvCxnSpPr>
            <p:cNvPr id="124" name="Google Shape;124;p19"/>
            <p:cNvCxnSpPr/>
            <p:nvPr/>
          </p:nvCxnSpPr>
          <p:spPr>
            <a:xfrm>
              <a:off x="4017546" y="1649171"/>
              <a:ext cx="0" cy="554700"/>
            </a:xfrm>
            <a:prstGeom prst="straightConnector1">
              <a:avLst/>
            </a:prstGeom>
            <a:noFill/>
            <a:ln cap="flat" cmpd="sng" w="9525">
              <a:solidFill>
                <a:schemeClr val="dk2"/>
              </a:solidFill>
              <a:prstDash val="solid"/>
              <a:round/>
              <a:headEnd len="sm" w="sm" type="none"/>
              <a:tailEnd len="sm" w="sm" type="none"/>
            </a:ln>
          </p:spPr>
        </p:cxnSp>
        <p:sp>
          <p:nvSpPr>
            <p:cNvPr id="125" name="Google Shape;125;p19"/>
            <p:cNvSpPr/>
            <p:nvPr/>
          </p:nvSpPr>
          <p:spPr>
            <a:xfrm>
              <a:off x="3918084" y="1610215"/>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6" name="Google Shape;126;p19"/>
          <p:cNvSpPr txBox="1"/>
          <p:nvPr>
            <p:ph idx="4294967295" type="body"/>
          </p:nvPr>
        </p:nvSpPr>
        <p:spPr>
          <a:xfrm>
            <a:off x="3304094" y="150650"/>
            <a:ext cx="2242800" cy="90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Prepare for the SAT and/or ACT.  Register one month prior to test date.</a:t>
            </a:r>
            <a:endParaRPr sz="1400"/>
          </a:p>
          <a:p>
            <a:pPr indent="0" lvl="0" marL="0" rtl="0" algn="l">
              <a:spcBef>
                <a:spcPts val="1600"/>
              </a:spcBef>
              <a:spcAft>
                <a:spcPts val="0"/>
              </a:spcAft>
              <a:buNone/>
            </a:pPr>
            <a:r>
              <a:rPr lang="en" sz="1400"/>
              <a:t>Visit colleges (virtual or in person) </a:t>
            </a:r>
            <a:endParaRPr sz="1400"/>
          </a:p>
          <a:p>
            <a:pPr indent="0" lvl="0" marL="0" rtl="0" algn="l">
              <a:spcBef>
                <a:spcPts val="1600"/>
              </a:spcBef>
              <a:spcAft>
                <a:spcPts val="1600"/>
              </a:spcAft>
              <a:buNone/>
            </a:pPr>
            <a:r>
              <a:t/>
            </a:r>
            <a:endParaRPr sz="1600"/>
          </a:p>
        </p:txBody>
      </p:sp>
      <p:sp>
        <p:nvSpPr>
          <p:cNvPr id="127" name="Google Shape;127;p19"/>
          <p:cNvSpPr/>
          <p:nvPr/>
        </p:nvSpPr>
        <p:spPr>
          <a:xfrm>
            <a:off x="5126893" y="2199000"/>
            <a:ext cx="2051100" cy="745500"/>
          </a:xfrm>
          <a:prstGeom prst="chevron">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28" name="Google Shape;128;p19"/>
          <p:cNvSpPr txBox="1"/>
          <p:nvPr>
            <p:ph idx="4294967295" type="body"/>
          </p:nvPr>
        </p:nvSpPr>
        <p:spPr>
          <a:xfrm>
            <a:off x="5416699" y="2336550"/>
            <a:ext cx="13155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a:solidFill>
                  <a:schemeClr val="lt1"/>
                </a:solidFill>
              </a:rPr>
              <a:t>May-June</a:t>
            </a:r>
            <a:endParaRPr>
              <a:solidFill>
                <a:schemeClr val="lt1"/>
              </a:solidFill>
            </a:endParaRPr>
          </a:p>
        </p:txBody>
      </p:sp>
      <p:grpSp>
        <p:nvGrpSpPr>
          <p:cNvPr id="129" name="Google Shape;129;p19"/>
          <p:cNvGrpSpPr/>
          <p:nvPr/>
        </p:nvGrpSpPr>
        <p:grpSpPr>
          <a:xfrm>
            <a:off x="5973070" y="2938958"/>
            <a:ext cx="198900" cy="593656"/>
            <a:chOff x="5958946" y="2938958"/>
            <a:chExt cx="198900" cy="593656"/>
          </a:xfrm>
        </p:grpSpPr>
        <p:cxnSp>
          <p:nvCxnSpPr>
            <p:cNvPr id="130" name="Google Shape;130;p19"/>
            <p:cNvCxnSpPr/>
            <p:nvPr/>
          </p:nvCxnSpPr>
          <p:spPr>
            <a:xfrm rot="10800000">
              <a:off x="6058409" y="2938958"/>
              <a:ext cx="0" cy="554700"/>
            </a:xfrm>
            <a:prstGeom prst="straightConnector1">
              <a:avLst/>
            </a:prstGeom>
            <a:noFill/>
            <a:ln cap="flat" cmpd="sng" w="9525">
              <a:solidFill>
                <a:schemeClr val="dk2"/>
              </a:solidFill>
              <a:prstDash val="solid"/>
              <a:round/>
              <a:headEnd len="sm" w="sm" type="none"/>
              <a:tailEnd len="sm" w="sm" type="none"/>
            </a:ln>
          </p:spPr>
        </p:cxnSp>
        <p:sp>
          <p:nvSpPr>
            <p:cNvPr id="131" name="Google Shape;131;p19"/>
            <p:cNvSpPr/>
            <p:nvPr/>
          </p:nvSpPr>
          <p:spPr>
            <a:xfrm flipH="1" rot="10800000">
              <a:off x="5958946" y="3333714"/>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2" name="Google Shape;132;p19"/>
          <p:cNvSpPr txBox="1"/>
          <p:nvPr>
            <p:ph idx="4294967295" type="body"/>
          </p:nvPr>
        </p:nvSpPr>
        <p:spPr>
          <a:xfrm>
            <a:off x="5031050" y="3532625"/>
            <a:ext cx="2580300" cy="90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t>Take the SAT and/or ACT.</a:t>
            </a:r>
            <a:endParaRPr sz="1400"/>
          </a:p>
          <a:p>
            <a:pPr indent="0" lvl="0" marL="0" rtl="0" algn="l">
              <a:spcBef>
                <a:spcPts val="1600"/>
              </a:spcBef>
              <a:spcAft>
                <a:spcPts val="1600"/>
              </a:spcAft>
              <a:buNone/>
            </a:pPr>
            <a:r>
              <a:rPr lang="en" sz="1400"/>
              <a:t>Attend virtual or in person Open House events</a:t>
            </a:r>
            <a:endParaRPr sz="1400"/>
          </a:p>
        </p:txBody>
      </p:sp>
      <p:sp>
        <p:nvSpPr>
          <p:cNvPr id="133" name="Google Shape;133;p19"/>
          <p:cNvSpPr/>
          <p:nvPr/>
        </p:nvSpPr>
        <p:spPr>
          <a:xfrm>
            <a:off x="6781813" y="2199000"/>
            <a:ext cx="2051100" cy="745500"/>
          </a:xfrm>
          <a:prstGeom prst="chevron">
            <a:avLst>
              <a:gd fmla="val 50000" name="adj"/>
            </a:avLst>
          </a:prstGeom>
          <a:solidFill>
            <a:schemeClr val="dk1"/>
          </a:solidFill>
          <a:ln cap="flat" cmpd="sng" w="9525">
            <a:solidFill>
              <a:schemeClr val="lt1"/>
            </a:solidFill>
            <a:prstDash val="solid"/>
            <a:round/>
            <a:headEnd len="sm" w="sm" type="none"/>
            <a:tailEnd len="sm" w="sm" type="none"/>
          </a:ln>
        </p:spPr>
        <p:txBody>
          <a:bodyPr anchorCtr="0" anchor="ctr" bIns="121875" lIns="121875" spcFirstLastPara="1" rIns="121875" wrap="square" tIns="121875">
            <a:noAutofit/>
          </a:bodyPr>
          <a:lstStyle/>
          <a:p>
            <a:pPr indent="0" lvl="0" marL="0" rtl="0" algn="l">
              <a:spcBef>
                <a:spcPts val="0"/>
              </a:spcBef>
              <a:spcAft>
                <a:spcPts val="0"/>
              </a:spcAft>
              <a:buNone/>
            </a:pPr>
            <a:r>
              <a:t/>
            </a:r>
            <a:endParaRPr/>
          </a:p>
        </p:txBody>
      </p:sp>
      <p:sp>
        <p:nvSpPr>
          <p:cNvPr id="134" name="Google Shape;134;p19"/>
          <p:cNvSpPr txBox="1"/>
          <p:nvPr>
            <p:ph idx="4294967295" type="body"/>
          </p:nvPr>
        </p:nvSpPr>
        <p:spPr>
          <a:xfrm>
            <a:off x="7111512" y="2336550"/>
            <a:ext cx="1315500" cy="470400"/>
          </a:xfrm>
          <a:prstGeom prst="rect">
            <a:avLst/>
          </a:prstGeom>
        </p:spPr>
        <p:txBody>
          <a:bodyPr anchorCtr="0" anchor="ctr" bIns="91425" lIns="91425" spcFirstLastPara="1" rIns="91425" wrap="square" tIns="91425">
            <a:noAutofit/>
          </a:bodyPr>
          <a:lstStyle/>
          <a:p>
            <a:pPr indent="0" lvl="0" marL="0" rtl="0" algn="ctr">
              <a:lnSpc>
                <a:spcPct val="100000"/>
              </a:lnSpc>
              <a:spcBef>
                <a:spcPts val="0"/>
              </a:spcBef>
              <a:spcAft>
                <a:spcPts val="0"/>
              </a:spcAft>
              <a:buNone/>
            </a:pPr>
            <a:r>
              <a:rPr lang="en">
                <a:solidFill>
                  <a:schemeClr val="lt1"/>
                </a:solidFill>
              </a:rPr>
              <a:t>Summer</a:t>
            </a:r>
            <a:endParaRPr>
              <a:solidFill>
                <a:schemeClr val="lt1"/>
              </a:solidFill>
            </a:endParaRPr>
          </a:p>
        </p:txBody>
      </p:sp>
      <p:grpSp>
        <p:nvGrpSpPr>
          <p:cNvPr id="135" name="Google Shape;135;p19"/>
          <p:cNvGrpSpPr/>
          <p:nvPr/>
        </p:nvGrpSpPr>
        <p:grpSpPr>
          <a:xfrm>
            <a:off x="7669807" y="1610215"/>
            <a:ext cx="198900" cy="593656"/>
            <a:chOff x="3918084" y="1610215"/>
            <a:chExt cx="198900" cy="593656"/>
          </a:xfrm>
        </p:grpSpPr>
        <p:cxnSp>
          <p:nvCxnSpPr>
            <p:cNvPr id="136" name="Google Shape;136;p19"/>
            <p:cNvCxnSpPr/>
            <p:nvPr/>
          </p:nvCxnSpPr>
          <p:spPr>
            <a:xfrm>
              <a:off x="4017546" y="1649171"/>
              <a:ext cx="0" cy="554700"/>
            </a:xfrm>
            <a:prstGeom prst="straightConnector1">
              <a:avLst/>
            </a:prstGeom>
            <a:noFill/>
            <a:ln cap="flat" cmpd="sng" w="9525">
              <a:solidFill>
                <a:schemeClr val="dk2"/>
              </a:solidFill>
              <a:prstDash val="solid"/>
              <a:round/>
              <a:headEnd len="sm" w="sm" type="none"/>
              <a:tailEnd len="sm" w="sm" type="none"/>
            </a:ln>
          </p:spPr>
        </p:cxnSp>
        <p:sp>
          <p:nvSpPr>
            <p:cNvPr id="137" name="Google Shape;137;p19"/>
            <p:cNvSpPr/>
            <p:nvPr/>
          </p:nvSpPr>
          <p:spPr>
            <a:xfrm>
              <a:off x="3918084" y="1610215"/>
              <a:ext cx="198900" cy="198900"/>
            </a:xfrm>
            <a:prstGeom prst="ellips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8" name="Google Shape;138;p19"/>
          <p:cNvSpPr txBox="1"/>
          <p:nvPr>
            <p:ph idx="4294967295" type="body"/>
          </p:nvPr>
        </p:nvSpPr>
        <p:spPr>
          <a:xfrm>
            <a:off x="6685979" y="374700"/>
            <a:ext cx="2242800" cy="90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Finalize your list of colleges you plan to visit and/or apply to.  </a:t>
            </a:r>
            <a:endParaRPr sz="1600"/>
          </a:p>
          <a:p>
            <a:pPr indent="0" lvl="0" marL="0" rtl="0" algn="l">
              <a:spcBef>
                <a:spcPts val="1600"/>
              </a:spcBef>
              <a:spcAft>
                <a:spcPts val="1600"/>
              </a:spcAft>
              <a:buNone/>
            </a:pPr>
            <a:r>
              <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0"/>
          <p:cNvSpPr txBox="1"/>
          <p:nvPr>
            <p:ph type="ctrTitle"/>
          </p:nvPr>
        </p:nvSpPr>
        <p:spPr>
          <a:xfrm>
            <a:off x="500100" y="248450"/>
            <a:ext cx="8222100" cy="93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Applying to College</a:t>
            </a:r>
            <a:endParaRPr/>
          </a:p>
        </p:txBody>
      </p:sp>
      <p:sp>
        <p:nvSpPr>
          <p:cNvPr id="144" name="Google Shape;144;p20"/>
          <p:cNvSpPr txBox="1"/>
          <p:nvPr>
            <p:ph idx="1" type="subTitle"/>
          </p:nvPr>
        </p:nvSpPr>
        <p:spPr>
          <a:xfrm>
            <a:off x="390525" y="1321097"/>
            <a:ext cx="8222100" cy="2812800"/>
          </a:xfrm>
          <a:prstGeom prst="rect">
            <a:avLst/>
          </a:prstGeom>
          <a:solidFill>
            <a:srgbClr val="1155CC"/>
          </a:solidFill>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
              <a:t>Common Application </a:t>
            </a:r>
            <a:r>
              <a:rPr lang="en" u="sng">
                <a:solidFill>
                  <a:schemeClr val="hlink"/>
                </a:solidFill>
                <a:hlinkClick r:id="rId3"/>
              </a:rPr>
              <a:t>https://www.commonapp.org/</a:t>
            </a:r>
            <a:r>
              <a:rPr lang="en"/>
              <a: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SUNY Application </a:t>
            </a:r>
            <a:r>
              <a:rPr lang="en" u="sng">
                <a:solidFill>
                  <a:schemeClr val="hlink"/>
                </a:solidFill>
                <a:hlinkClick r:id="rId4"/>
              </a:rPr>
              <a:t>https://www.suny.edu/attend/apply-to-suny/</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Individual college websites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Apply between August 1 and December 1 (deadlines vary)</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Paying for College </a:t>
            </a:r>
            <a:endParaRPr/>
          </a:p>
        </p:txBody>
      </p:sp>
      <p:sp>
        <p:nvSpPr>
          <p:cNvPr id="150" name="Google Shape;150;p21"/>
          <p:cNvSpPr txBox="1"/>
          <p:nvPr>
            <p:ph idx="1" type="body"/>
          </p:nvPr>
        </p:nvSpPr>
        <p:spPr>
          <a:xfrm>
            <a:off x="471900" y="1919075"/>
            <a:ext cx="8222100" cy="2909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Everyone will need to complete the FAFSA - Free Application for Federal Student Aid.  Open Oct 1</a:t>
            </a:r>
            <a:endParaRPr/>
          </a:p>
          <a:p>
            <a:pPr indent="-342900" lvl="0" marL="457200" rtl="0" algn="l">
              <a:spcBef>
                <a:spcPts val="0"/>
              </a:spcBef>
              <a:spcAft>
                <a:spcPts val="0"/>
              </a:spcAft>
              <a:buSzPts val="1800"/>
              <a:buChar char="●"/>
            </a:pPr>
            <a:r>
              <a:rPr lang="en"/>
              <a:t>Everyone will need to complete the TAP- NY State’s Tuition </a:t>
            </a:r>
            <a:r>
              <a:rPr lang="en"/>
              <a:t>Assistance</a:t>
            </a:r>
            <a:r>
              <a:rPr lang="en"/>
              <a:t> Program. </a:t>
            </a:r>
            <a:endParaRPr/>
          </a:p>
          <a:p>
            <a:pPr indent="-342900" lvl="0" marL="457200" rtl="0" algn="l">
              <a:spcBef>
                <a:spcPts val="0"/>
              </a:spcBef>
              <a:spcAft>
                <a:spcPts val="0"/>
              </a:spcAft>
              <a:buSzPts val="1800"/>
              <a:buChar char="●"/>
            </a:pPr>
            <a:r>
              <a:rPr lang="en"/>
              <a:t>CSS Profile - required by some private colleges - may be due in November</a:t>
            </a:r>
            <a:endParaRPr/>
          </a:p>
          <a:p>
            <a:pPr indent="0" lvl="0" marL="457200" rtl="0" algn="l">
              <a:spcBef>
                <a:spcPts val="1600"/>
              </a:spcBef>
              <a:spcAft>
                <a:spcPts val="1600"/>
              </a:spcAft>
              <a:buNone/>
            </a:pPr>
            <a:r>
              <a:rPr lang="en"/>
              <a:t>Tips on the process can be found here: </a:t>
            </a:r>
            <a:r>
              <a:rPr lang="en" u="sng">
                <a:solidFill>
                  <a:schemeClr val="hlink"/>
                </a:solidFill>
                <a:hlinkClick r:id="rId3"/>
              </a:rPr>
              <a:t>https://www.hesc.ny.gov/pay-for-college/apply-for-financial-aid/apply-for-aid-start-here.html</a:t>
            </a:r>
            <a:r>
              <a:rPr lang="en"/>
              <a:t> </a:t>
            </a:r>
            <a:endParaRPr/>
          </a:p>
        </p:txBody>
      </p:sp>
      <p:pic>
        <p:nvPicPr>
          <p:cNvPr id="151" name="Google Shape;151;p21"/>
          <p:cNvPicPr preferRelativeResize="0"/>
          <p:nvPr/>
        </p:nvPicPr>
        <p:blipFill rotWithShape="1">
          <a:blip r:embed="rId4">
            <a:alphaModFix/>
          </a:blip>
          <a:srcRect b="0" l="6217" r="6208" t="0"/>
          <a:stretch/>
        </p:blipFill>
        <p:spPr>
          <a:xfrm>
            <a:off x="5617175" y="120975"/>
            <a:ext cx="2487726" cy="1428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